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9" r:id="rId3"/>
    <p:sldId id="260"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80" r:id="rId20"/>
    <p:sldId id="281" r:id="rId21"/>
    <p:sldId id="279" r:id="rId22"/>
    <p:sldId id="282" r:id="rId23"/>
    <p:sldId id="283" r:id="rId24"/>
    <p:sldId id="284" r:id="rId25"/>
    <p:sldId id="285" r:id="rId26"/>
    <p:sldId id="286" r:id="rId27"/>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78" autoAdjust="0"/>
    <p:restoredTop sz="81776"/>
  </p:normalViewPr>
  <p:slideViewPr>
    <p:cSldViewPr>
      <p:cViewPr varScale="1">
        <p:scale>
          <a:sx n="91" d="100"/>
          <a:sy n="91" d="100"/>
        </p:scale>
        <p:origin x="2096"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39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8005349-B1F5-784E-9658-9CB6EAFFF301}"/>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fr-FR" altLang="fr-FR"/>
          </a:p>
        </p:txBody>
      </p:sp>
      <p:sp>
        <p:nvSpPr>
          <p:cNvPr id="6147" name="Rectangle 3">
            <a:extLst>
              <a:ext uri="{FF2B5EF4-FFF2-40B4-BE49-F238E27FC236}">
                <a16:creationId xmlns:a16="http://schemas.microsoft.com/office/drawing/2014/main" id="{8E5E5FBF-82ED-5A4A-982E-FE1F4E42F0BA}"/>
              </a:ext>
            </a:extLst>
          </p:cNvPr>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fr-FR" altLang="fr-FR"/>
          </a:p>
        </p:txBody>
      </p:sp>
      <p:sp>
        <p:nvSpPr>
          <p:cNvPr id="6148" name="Rectangle 4">
            <a:extLst>
              <a:ext uri="{FF2B5EF4-FFF2-40B4-BE49-F238E27FC236}">
                <a16:creationId xmlns:a16="http://schemas.microsoft.com/office/drawing/2014/main" id="{8B6B89A8-99D5-444D-8795-319864FC0C43}"/>
              </a:ext>
            </a:extLst>
          </p:cNvPr>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72F714DD-A81A-764F-A890-A3C8C6059645}"/>
              </a:ext>
            </a:extLst>
          </p:cNvPr>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150" name="Rectangle 6">
            <a:extLst>
              <a:ext uri="{FF2B5EF4-FFF2-40B4-BE49-F238E27FC236}">
                <a16:creationId xmlns:a16="http://schemas.microsoft.com/office/drawing/2014/main" id="{704A49D8-2364-4245-AE89-0ED6B153154E}"/>
              </a:ext>
            </a:extLst>
          </p:cNvPr>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fr-FR" altLang="fr-FR"/>
          </a:p>
        </p:txBody>
      </p:sp>
      <p:sp>
        <p:nvSpPr>
          <p:cNvPr id="6151" name="Rectangle 7">
            <a:extLst>
              <a:ext uri="{FF2B5EF4-FFF2-40B4-BE49-F238E27FC236}">
                <a16:creationId xmlns:a16="http://schemas.microsoft.com/office/drawing/2014/main" id="{42929251-FF7C-4A48-BD12-099A1A74872F}"/>
              </a:ext>
            </a:extLst>
          </p:cNvPr>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5E9718A-F176-214A-A908-591C7137903E}"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notes 2"/>
          <p:cNvSpPr>
            <a:spLocks noGrp="1"/>
          </p:cNvSpPr>
          <p:nvPr>
            <p:ph type="body" idx="1"/>
          </p:nvPr>
        </p:nvSpPr>
        <p:spPr/>
        <p:txBody>
          <a:bodyPr/>
          <a:lstStyle/>
          <a:p>
            <a:r>
              <a:rPr lang="fr-FR" dirty="0"/>
              <a:t>Nécessité d’une réactualisation des RFE de 2010 « urgences obstétricales extra hospitalières » SFMU SFAR car ﻿modification de l’organisation territoriale notamment les transferts inter-hospitaliers et de nouvelles publications, TDM, ACR, HPP.</a:t>
            </a:r>
          </a:p>
          <a:p>
            <a:endParaRPr lang="fr-FR" dirty="0"/>
          </a:p>
          <a:p>
            <a:r>
              <a:rPr lang="fr-FR" dirty="0"/>
              <a:t>﻿Un groupe composé de 24 experts de la Société Française de Médecine d’Urgence (SFMU), de la Société Française d’Anesthésie-Réanimation (SFAR) et du Collège National des Gynécologues et Obstétriciens Français (CNGOF) a été réuni.</a:t>
            </a:r>
          </a:p>
        </p:txBody>
      </p:sp>
      <p:sp>
        <p:nvSpPr>
          <p:cNvPr id="4" name="Espace réservé du numéro de diapositive 3"/>
          <p:cNvSpPr>
            <a:spLocks noGrp="1"/>
          </p:cNvSpPr>
          <p:nvPr>
            <p:ph type="sldNum" sz="quarter" idx="5"/>
          </p:nvPr>
        </p:nvSpPr>
        <p:spPr/>
        <p:txBody>
          <a:bodyPr/>
          <a:lstStyle/>
          <a:p>
            <a:fld id="{45E9718A-F176-214A-A908-591C7137903E}" type="slidenum">
              <a:rPr lang="fr-FR" altLang="fr-FR" smtClean="0"/>
              <a:pPr/>
              <a:t>1</a:t>
            </a:fld>
            <a:endParaRPr lang="fr-FR" altLang="fr-FR"/>
          </a:p>
        </p:txBody>
      </p:sp>
    </p:spTree>
    <p:extLst>
      <p:ext uri="{BB962C8B-B14F-4D97-AF65-F5344CB8AC3E}">
        <p14:creationId xmlns:p14="http://schemas.microsoft.com/office/powerpoint/2010/main" val="689020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notes 2"/>
          <p:cNvSpPr>
            <a:spLocks noGrp="1"/>
          </p:cNvSpPr>
          <p:nvPr>
            <p:ph type="body" idx="1"/>
          </p:nvPr>
        </p:nvSpPr>
        <p:spPr/>
        <p:txBody>
          <a:bodyPr/>
          <a:lstStyle/>
          <a:p>
            <a:r>
              <a:rPr lang="fr-FR" dirty="0"/>
              <a:t>﻿(HPP) sévère, définie par une perte sanguine supérieure à 1000 </a:t>
            </a:r>
            <a:r>
              <a:rPr lang="fr-FR" dirty="0" err="1"/>
              <a:t>mL</a:t>
            </a:r>
            <a:r>
              <a:rPr lang="fr-FR" dirty="0"/>
              <a:t>, survient au cours de 2% des accouchements en France </a:t>
            </a:r>
            <a:r>
              <a:rPr lang="fr-FR" dirty="0">
                <a:sym typeface="Wingdings" pitchFamily="2" charset="2"/>
              </a:rPr>
              <a:t> ﻿8,4% des décès maternels péri-partum entre 2013-2015</a:t>
            </a:r>
          </a:p>
          <a:p>
            <a:endParaRPr lang="fr-FR" dirty="0">
              <a:sym typeface="Wingdings" pitchFamily="2" charset="2"/>
            </a:endParaRPr>
          </a:p>
          <a:p>
            <a:r>
              <a:rPr lang="fr-FR" dirty="0"/>
              <a:t>﻿Les recommandations émises par le CNGOF et la SFAR en 2014 précisaient que le transfert pour HPP massive doit se faire vers un centre de recours maternel multidisciplinaire bénéficiant de l'intégralité des compétences nécessaires à la prise en charge d'une HPP grave ou s'aggravant (anesthésie-réanimation, transfusion, chirurgie, et si possible radiologie interventionnelle). </a:t>
            </a:r>
          </a:p>
          <a:p>
            <a:endParaRPr lang="fr-FR" dirty="0"/>
          </a:p>
          <a:p>
            <a:r>
              <a:rPr lang="fr-FR" dirty="0"/>
              <a:t>AUCUNE référence bibliographique solide. </a:t>
            </a:r>
          </a:p>
          <a:p>
            <a:endParaRPr lang="fr-FR" dirty="0"/>
          </a:p>
          <a:p>
            <a:r>
              <a:rPr lang="fr-FR" dirty="0"/>
              <a:t>﻿En cas de décision de transfert, si instabilité hémodynamique </a:t>
            </a:r>
            <a:r>
              <a:rPr lang="fr-FR" dirty="0">
                <a:sym typeface="Wingdings" pitchFamily="2" charset="2"/>
              </a:rPr>
              <a:t> </a:t>
            </a:r>
            <a:r>
              <a:rPr lang="fr-FR" dirty="0"/>
              <a:t>communication entre le médecin du SMUR, l’équipe obstétricale et d’</a:t>
            </a:r>
            <a:r>
              <a:rPr lang="fr-FR" dirty="0" err="1"/>
              <a:t>anesthésieréanimation</a:t>
            </a:r>
            <a:r>
              <a:rPr lang="fr-FR" dirty="0"/>
              <a:t> en charge de la patiente dans le centre d’origine, le médecin régulateur, et les équipes obstétricale et d’anesthésie-réanimation du centre de recours receveur, pour : 1) s’assurer du respect de l’algorithme de prise en charge thérapeutique de l’HPP, et 2) mener une discussion collégiale permettant de décider si le plus grand bénéfice est une prise en charge de la patiente dans l’établissement de départ ou son transport vers un centre de recours, éventuellement après renfort en produits sanguins labiles.</a:t>
            </a:r>
          </a:p>
        </p:txBody>
      </p:sp>
      <p:sp>
        <p:nvSpPr>
          <p:cNvPr id="4" name="Espace réservé du numéro de diapositive 3"/>
          <p:cNvSpPr>
            <a:spLocks noGrp="1"/>
          </p:cNvSpPr>
          <p:nvPr>
            <p:ph type="sldNum" sz="quarter" idx="5"/>
          </p:nvPr>
        </p:nvSpPr>
        <p:spPr/>
        <p:txBody>
          <a:bodyPr/>
          <a:lstStyle/>
          <a:p>
            <a:fld id="{45E9718A-F176-214A-A908-591C7137903E}" type="slidenum">
              <a:rPr lang="fr-FR" altLang="fr-FR" smtClean="0"/>
              <a:pPr/>
              <a:t>13</a:t>
            </a:fld>
            <a:endParaRPr lang="fr-FR" altLang="fr-FR"/>
          </a:p>
        </p:txBody>
      </p:sp>
    </p:spTree>
    <p:extLst>
      <p:ext uri="{BB962C8B-B14F-4D97-AF65-F5344CB8AC3E}">
        <p14:creationId xmlns:p14="http://schemas.microsoft.com/office/powerpoint/2010/main" val="3145402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notes 2"/>
          <p:cNvSpPr>
            <a:spLocks noGrp="1"/>
          </p:cNvSpPr>
          <p:nvPr>
            <p:ph type="body" idx="1"/>
          </p:nvPr>
        </p:nvSpPr>
        <p:spPr/>
        <p:txBody>
          <a:bodyPr/>
          <a:lstStyle/>
          <a:p>
            <a:r>
              <a:rPr lang="fr-FR" dirty="0"/>
              <a:t>﻿Une étude observationnelle portant sur 1101 femmes enceintes ayant bénéficié d’un transfert </a:t>
            </a:r>
            <a:r>
              <a:rPr lang="fr-FR" dirty="0" err="1"/>
              <a:t>inter-hospitalier</a:t>
            </a:r>
            <a:r>
              <a:rPr lang="fr-FR" dirty="0"/>
              <a:t> non médicalisé, quelle que soit son indication, objectivait un taux d'événements indésirables de 6%.</a:t>
            </a:r>
          </a:p>
          <a:p>
            <a:r>
              <a:rPr lang="fr-FR" dirty="0"/>
              <a:t>﻿</a:t>
            </a:r>
          </a:p>
          <a:p>
            <a:r>
              <a:rPr lang="fr-FR" dirty="0"/>
              <a:t>Ces événements étaient principalement une aggravation d’une pathologie hypertensive (4,5%) et la survenue d’une hypotension (1,3%) ; aucun accouchement durant le transfert n’ayant été observé alors que 41,2% des patientes étaient en travail durant leur prise en charge.</a:t>
            </a:r>
          </a:p>
          <a:p>
            <a:endParaRPr lang="fr-FR"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fr-FR" sz="1200" kern="1200" dirty="0">
                <a:solidFill>
                  <a:schemeClr val="tx1"/>
                </a:solidFill>
                <a:effectLst/>
                <a:latin typeface="Arial" panose="020B0604020202020204" pitchFamily="34" charset="0"/>
                <a:ea typeface="+mn-ea"/>
                <a:cs typeface="+mn-cs"/>
              </a:rPr>
              <a:t>Thèse : sur la cohorte de 3 135 transports, deux évènements indésirables graves étaient observés, soit 0.06 % (n=2/3135). Il s’agissait de 2 naissances « out-born ».</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45E9718A-F176-214A-A908-591C7137903E}" type="slidenum">
              <a:rPr lang="fr-FR" altLang="fr-FR" smtClean="0"/>
              <a:pPr/>
              <a:t>14</a:t>
            </a:fld>
            <a:endParaRPr lang="fr-FR" altLang="fr-FR"/>
          </a:p>
        </p:txBody>
      </p:sp>
    </p:spTree>
    <p:extLst>
      <p:ext uri="{BB962C8B-B14F-4D97-AF65-F5344CB8AC3E}">
        <p14:creationId xmlns:p14="http://schemas.microsoft.com/office/powerpoint/2010/main" val="4230467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5E9718A-F176-214A-A908-591C7137903E}" type="slidenum">
              <a:rPr lang="fr-FR" altLang="fr-FR" smtClean="0"/>
              <a:pPr/>
              <a:t>15</a:t>
            </a:fld>
            <a:endParaRPr lang="fr-FR" altLang="fr-FR"/>
          </a:p>
        </p:txBody>
      </p:sp>
    </p:spTree>
    <p:extLst>
      <p:ext uri="{BB962C8B-B14F-4D97-AF65-F5344CB8AC3E}">
        <p14:creationId xmlns:p14="http://schemas.microsoft.com/office/powerpoint/2010/main" val="3360082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notes 2"/>
          <p:cNvSpPr>
            <a:spLocks noGrp="1"/>
          </p:cNvSpPr>
          <p:nvPr>
            <p:ph type="body" idx="1"/>
          </p:nvPr>
        </p:nvSpPr>
        <p:spPr/>
        <p:txBody>
          <a:bodyPr/>
          <a:lstStyle/>
          <a:p>
            <a:r>
              <a:rPr lang="fr-FR" dirty="0"/>
              <a:t>﻿En l'absence de spécificité liée au contexte hors maternité, les experts suggèrent d'appliquer, lors de la prise en charge d’une patiente pré-éclamptique hors d’une structure spécialisée, les Recommandations Formalisée d’Experts 2020 SFAR/CNGOF sur la prise en charge des patientes avec pré-éclampsie sévère.</a:t>
            </a:r>
          </a:p>
        </p:txBody>
      </p:sp>
      <p:sp>
        <p:nvSpPr>
          <p:cNvPr id="4" name="Espace réservé du numéro de diapositive 3"/>
          <p:cNvSpPr>
            <a:spLocks noGrp="1"/>
          </p:cNvSpPr>
          <p:nvPr>
            <p:ph type="sldNum" sz="quarter" idx="5"/>
          </p:nvPr>
        </p:nvSpPr>
        <p:spPr/>
        <p:txBody>
          <a:bodyPr/>
          <a:lstStyle/>
          <a:p>
            <a:fld id="{45E9718A-F176-214A-A908-591C7137903E}" type="slidenum">
              <a:rPr lang="fr-FR" altLang="fr-FR" smtClean="0"/>
              <a:pPr/>
              <a:t>16</a:t>
            </a:fld>
            <a:endParaRPr lang="fr-FR" altLang="fr-FR"/>
          </a:p>
        </p:txBody>
      </p:sp>
    </p:spTree>
    <p:extLst>
      <p:ext uri="{BB962C8B-B14F-4D97-AF65-F5344CB8AC3E}">
        <p14:creationId xmlns:p14="http://schemas.microsoft.com/office/powerpoint/2010/main" val="782508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notes 2"/>
          <p:cNvSpPr>
            <a:spLocks noGrp="1"/>
          </p:cNvSpPr>
          <p:nvPr>
            <p:ph type="body" idx="1"/>
          </p:nvPr>
        </p:nvSpPr>
        <p:spPr/>
        <p:txBody>
          <a:bodyPr/>
          <a:lstStyle/>
          <a:p>
            <a:r>
              <a:rPr lang="fr-FR" dirty="0"/>
              <a:t>﻿En l'absence de spécificité liée au contexte hors maternité, les experts suggèrent d'appliquer lors de la prise en charge d’une patiente présentant une éclampsie hors d’une structure spécialisée, les Recommandations Formalisées d’Experts 2020 SFAR/CNGOF sur la prise en charge des patientes avec pré-éclampsie</a:t>
            </a:r>
          </a:p>
        </p:txBody>
      </p:sp>
      <p:sp>
        <p:nvSpPr>
          <p:cNvPr id="4" name="Espace réservé du numéro de diapositive 3"/>
          <p:cNvSpPr>
            <a:spLocks noGrp="1"/>
          </p:cNvSpPr>
          <p:nvPr>
            <p:ph type="sldNum" sz="quarter" idx="5"/>
          </p:nvPr>
        </p:nvSpPr>
        <p:spPr/>
        <p:txBody>
          <a:bodyPr/>
          <a:lstStyle/>
          <a:p>
            <a:fld id="{45E9718A-F176-214A-A908-591C7137903E}" type="slidenum">
              <a:rPr lang="fr-FR" altLang="fr-FR" smtClean="0"/>
              <a:pPr/>
              <a:t>19</a:t>
            </a:fld>
            <a:endParaRPr lang="fr-FR" altLang="fr-FR"/>
          </a:p>
        </p:txBody>
      </p:sp>
    </p:spTree>
    <p:extLst>
      <p:ext uri="{BB962C8B-B14F-4D97-AF65-F5344CB8AC3E}">
        <p14:creationId xmlns:p14="http://schemas.microsoft.com/office/powerpoint/2010/main" val="2490745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notes 2"/>
          <p:cNvSpPr>
            <a:spLocks noGrp="1"/>
          </p:cNvSpPr>
          <p:nvPr>
            <p:ph type="body" idx="1"/>
          </p:nvPr>
        </p:nvSpPr>
        <p:spPr/>
        <p:txBody>
          <a:bodyPr/>
          <a:lstStyle/>
          <a:p>
            <a:r>
              <a:rPr lang="fr-FR" dirty="0"/>
              <a:t>﻿Sept essais randomisés contrôlés, dont deux non publiés, ont évalué l’effet de l’administration de sulfate de magnésium IV (4g en dose de charge puis entretien) en comparaison au diazépam IV sur la mortalité maternelle chez des patientes ayant eu une crise d’éclampsie. Une </a:t>
            </a:r>
            <a:r>
              <a:rPr lang="fr-FR" dirty="0" err="1"/>
              <a:t>métaanalyse</a:t>
            </a:r>
            <a:r>
              <a:rPr lang="fr-FR" dirty="0"/>
              <a:t> de ces essais randomisés contrôlés incluant 1396 patientes retrouvait une réduction de la mortalité maternelle (n=1396, RR 0,59 [0,38-0,92]) et des récidives de convulsions (n=1390, RR 0,42 [0,33-0,54]) dans le groupe sulfate de magnésium par rapport au groupe diazépam.</a:t>
            </a:r>
          </a:p>
          <a:p>
            <a:endParaRPr lang="fr-FR" dirty="0"/>
          </a:p>
          <a:p>
            <a:r>
              <a:rPr lang="fr-FR" dirty="0"/>
              <a:t>﻿Antagoniste fonctionnel du calcium, il agit comme stabilisateur de membrane, l’effet vasodilatateur direct associé à un effet sympatholytique entraînent une baisse des résistances vasculaires.</a:t>
            </a:r>
          </a:p>
        </p:txBody>
      </p:sp>
      <p:sp>
        <p:nvSpPr>
          <p:cNvPr id="4" name="Espace réservé du numéro de diapositive 3"/>
          <p:cNvSpPr>
            <a:spLocks noGrp="1"/>
          </p:cNvSpPr>
          <p:nvPr>
            <p:ph type="sldNum" sz="quarter" idx="5"/>
          </p:nvPr>
        </p:nvSpPr>
        <p:spPr/>
        <p:txBody>
          <a:bodyPr/>
          <a:lstStyle/>
          <a:p>
            <a:fld id="{45E9718A-F176-214A-A908-591C7137903E}" type="slidenum">
              <a:rPr lang="fr-FR" altLang="fr-FR" smtClean="0"/>
              <a:pPr/>
              <a:t>20</a:t>
            </a:fld>
            <a:endParaRPr lang="fr-FR" altLang="fr-FR"/>
          </a:p>
        </p:txBody>
      </p:sp>
    </p:spTree>
    <p:extLst>
      <p:ext uri="{BB962C8B-B14F-4D97-AF65-F5344CB8AC3E}">
        <p14:creationId xmlns:p14="http://schemas.microsoft.com/office/powerpoint/2010/main" val="1619366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5E9718A-F176-214A-A908-591C7137903E}" type="slidenum">
              <a:rPr lang="fr-FR" altLang="fr-FR" smtClean="0"/>
              <a:pPr/>
              <a:t>21</a:t>
            </a:fld>
            <a:endParaRPr lang="fr-FR" altLang="fr-FR"/>
          </a:p>
        </p:txBody>
      </p:sp>
    </p:spTree>
    <p:extLst>
      <p:ext uri="{BB962C8B-B14F-4D97-AF65-F5344CB8AC3E}">
        <p14:creationId xmlns:p14="http://schemas.microsoft.com/office/powerpoint/2010/main" val="1111223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notes 2"/>
          <p:cNvSpPr>
            <a:spLocks noGrp="1"/>
          </p:cNvSpPr>
          <p:nvPr>
            <p:ph type="body" idx="1"/>
          </p:nvPr>
        </p:nvSpPr>
        <p:spPr/>
        <p:txBody>
          <a:bodyPr/>
          <a:lstStyle/>
          <a:p>
            <a:r>
              <a:rPr lang="fr-FR" dirty="0"/>
              <a:t>﻿Les études de cohorte réalisées à partir de grandes bases de données d’assurances ou hospitalières montrent un </a:t>
            </a:r>
            <a:r>
              <a:rPr lang="fr-FR" dirty="0" err="1"/>
              <a:t>sur-risque</a:t>
            </a:r>
            <a:r>
              <a:rPr lang="fr-FR" dirty="0"/>
              <a:t> modéré de morbidité obstétricale et fœtale après un traumatisme mineur.</a:t>
            </a:r>
          </a:p>
          <a:p>
            <a:r>
              <a:rPr lang="fr-FR" dirty="0"/>
              <a:t>﻿Les auteurs retrouvaient un </a:t>
            </a:r>
            <a:r>
              <a:rPr lang="fr-FR" dirty="0" err="1"/>
              <a:t>sur-risque</a:t>
            </a:r>
            <a:r>
              <a:rPr lang="fr-FR" dirty="0"/>
              <a:t> de naissance prématurée (OR 2,07 IC95% [1,84-2,34]), de naissance par césarienne (OR 2,18 [1,98-2,40]), de détresse fœtale (OR 1,84 [1,62-2,10]) et de mort fœtale (OR 4,67 [3,42-6,37]).</a:t>
            </a:r>
          </a:p>
        </p:txBody>
      </p:sp>
      <p:sp>
        <p:nvSpPr>
          <p:cNvPr id="4" name="Espace réservé du numéro de diapositive 3"/>
          <p:cNvSpPr>
            <a:spLocks noGrp="1"/>
          </p:cNvSpPr>
          <p:nvPr>
            <p:ph type="sldNum" sz="quarter" idx="5"/>
          </p:nvPr>
        </p:nvSpPr>
        <p:spPr/>
        <p:txBody>
          <a:bodyPr/>
          <a:lstStyle/>
          <a:p>
            <a:fld id="{45E9718A-F176-214A-A908-591C7137903E}" type="slidenum">
              <a:rPr lang="fr-FR" altLang="fr-FR" smtClean="0"/>
              <a:pPr/>
              <a:t>22</a:t>
            </a:fld>
            <a:endParaRPr lang="fr-FR" altLang="fr-FR"/>
          </a:p>
        </p:txBody>
      </p:sp>
    </p:spTree>
    <p:extLst>
      <p:ext uri="{BB962C8B-B14F-4D97-AF65-F5344CB8AC3E}">
        <p14:creationId xmlns:p14="http://schemas.microsoft.com/office/powerpoint/2010/main" val="98140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notes 2"/>
          <p:cNvSpPr>
            <a:spLocks noGrp="1"/>
          </p:cNvSpPr>
          <p:nvPr>
            <p:ph type="body" idx="1"/>
          </p:nvPr>
        </p:nvSpPr>
        <p:spPr/>
        <p:txBody>
          <a:bodyPr/>
          <a:lstStyle/>
          <a:p>
            <a:r>
              <a:rPr lang="fr-FR" dirty="0"/>
              <a:t>Faire signaler au pédiatre l’injection de la TDM. </a:t>
            </a:r>
          </a:p>
        </p:txBody>
      </p:sp>
      <p:sp>
        <p:nvSpPr>
          <p:cNvPr id="4" name="Espace réservé du numéro de diapositive 3"/>
          <p:cNvSpPr>
            <a:spLocks noGrp="1"/>
          </p:cNvSpPr>
          <p:nvPr>
            <p:ph type="sldNum" sz="quarter" idx="5"/>
          </p:nvPr>
        </p:nvSpPr>
        <p:spPr/>
        <p:txBody>
          <a:bodyPr/>
          <a:lstStyle/>
          <a:p>
            <a:fld id="{45E9718A-F176-214A-A908-591C7137903E}" type="slidenum">
              <a:rPr lang="fr-FR" altLang="fr-FR" smtClean="0"/>
              <a:pPr/>
              <a:t>23</a:t>
            </a:fld>
            <a:endParaRPr lang="fr-FR" altLang="fr-FR"/>
          </a:p>
        </p:txBody>
      </p:sp>
    </p:spTree>
    <p:extLst>
      <p:ext uri="{BB962C8B-B14F-4D97-AF65-F5344CB8AC3E}">
        <p14:creationId xmlns:p14="http://schemas.microsoft.com/office/powerpoint/2010/main" val="3911994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notes 2"/>
          <p:cNvSpPr>
            <a:spLocks noGrp="1"/>
          </p:cNvSpPr>
          <p:nvPr>
            <p:ph type="body" idx="1"/>
          </p:nvPr>
        </p:nvSpPr>
        <p:spPr/>
        <p:txBody>
          <a:bodyPr/>
          <a:lstStyle/>
          <a:p>
            <a:r>
              <a:rPr lang="fr-FR" dirty="0"/>
              <a:t>﻿La pratique d’une césarienne en urgence doit être envisagée si quatre minutes après le début de la réanimation spécialisée</a:t>
            </a:r>
          </a:p>
        </p:txBody>
      </p:sp>
      <p:sp>
        <p:nvSpPr>
          <p:cNvPr id="4" name="Espace réservé du numéro de diapositive 3"/>
          <p:cNvSpPr>
            <a:spLocks noGrp="1"/>
          </p:cNvSpPr>
          <p:nvPr>
            <p:ph type="sldNum" sz="quarter" idx="5"/>
          </p:nvPr>
        </p:nvSpPr>
        <p:spPr/>
        <p:txBody>
          <a:bodyPr/>
          <a:lstStyle/>
          <a:p>
            <a:fld id="{45E9718A-F176-214A-A908-591C7137903E}" type="slidenum">
              <a:rPr lang="fr-FR" altLang="fr-FR" smtClean="0"/>
              <a:pPr/>
              <a:t>25</a:t>
            </a:fld>
            <a:endParaRPr lang="fr-FR" altLang="fr-FR"/>
          </a:p>
        </p:txBody>
      </p:sp>
    </p:spTree>
    <p:extLst>
      <p:ext uri="{BB962C8B-B14F-4D97-AF65-F5344CB8AC3E}">
        <p14:creationId xmlns:p14="http://schemas.microsoft.com/office/powerpoint/2010/main" val="105008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notes 2"/>
          <p:cNvSpPr>
            <a:spLocks noGrp="1"/>
          </p:cNvSpPr>
          <p:nvPr>
            <p:ph type="body" idx="1"/>
          </p:nvPr>
        </p:nvSpPr>
        <p:spPr/>
        <p:txBody>
          <a:bodyPr/>
          <a:lstStyle/>
          <a:p>
            <a:r>
              <a:rPr lang="fr-FR" dirty="0"/>
              <a:t>Faible incidence des urgences obstétricales hors maternité. </a:t>
            </a:r>
          </a:p>
        </p:txBody>
      </p:sp>
      <p:sp>
        <p:nvSpPr>
          <p:cNvPr id="4" name="Espace réservé du numéro de diapositive 3"/>
          <p:cNvSpPr>
            <a:spLocks noGrp="1"/>
          </p:cNvSpPr>
          <p:nvPr>
            <p:ph type="sldNum" sz="quarter" idx="5"/>
          </p:nvPr>
        </p:nvSpPr>
        <p:spPr/>
        <p:txBody>
          <a:bodyPr/>
          <a:lstStyle/>
          <a:p>
            <a:fld id="{45E9718A-F176-214A-A908-591C7137903E}" type="slidenum">
              <a:rPr lang="fr-FR" altLang="fr-FR" smtClean="0"/>
              <a:pPr/>
              <a:t>2</a:t>
            </a:fld>
            <a:endParaRPr lang="fr-FR" altLang="fr-FR"/>
          </a:p>
        </p:txBody>
      </p:sp>
    </p:spTree>
    <p:extLst>
      <p:ext uri="{BB962C8B-B14F-4D97-AF65-F5344CB8AC3E}">
        <p14:creationId xmlns:p14="http://schemas.microsoft.com/office/powerpoint/2010/main" val="1297871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notes 2"/>
          <p:cNvSpPr>
            <a:spLocks noGrp="1"/>
          </p:cNvSpPr>
          <p:nvPr>
            <p:ph type="body" idx="1"/>
          </p:nvPr>
        </p:nvSpPr>
        <p:spPr/>
        <p:txBody>
          <a:bodyPr/>
          <a:lstStyle/>
          <a:p>
            <a:r>
              <a:rPr lang="fr-FR" dirty="0"/>
              <a:t>﻿Aucun essai de haute qualité méthodologique n’a comparé spécifiquement un signe clinique à un autre pour prédire un accouchement.</a:t>
            </a:r>
          </a:p>
          <a:p>
            <a:r>
              <a:rPr lang="fr-FR" dirty="0"/>
              <a:t>﻿La rupture des membranes n’est pas un signe prédictif fiable </a:t>
            </a:r>
          </a:p>
          <a:p>
            <a:r>
              <a:rPr lang="fr-FR" dirty="0"/>
              <a:t>Multiparité : ﻿étude cas-témoin menée au Royaume-Uni (OR ﻿3,23 IC95% [1,61-6,67])</a:t>
            </a:r>
          </a:p>
          <a:p>
            <a:r>
              <a:rPr lang="fr-FR" dirty="0"/>
              <a:t>﻿L’envie de pousser, évaluée dans une étude rétrospective monocentrique réalisée en Guadeloupe comme seul signe associé à l’imminence de l’accouchement inopiné extrahospitalier.</a:t>
            </a:r>
          </a:p>
        </p:txBody>
      </p:sp>
      <p:sp>
        <p:nvSpPr>
          <p:cNvPr id="4" name="Espace réservé du numéro de diapositive 3"/>
          <p:cNvSpPr>
            <a:spLocks noGrp="1"/>
          </p:cNvSpPr>
          <p:nvPr>
            <p:ph type="sldNum" sz="quarter" idx="5"/>
          </p:nvPr>
        </p:nvSpPr>
        <p:spPr/>
        <p:txBody>
          <a:bodyPr/>
          <a:lstStyle/>
          <a:p>
            <a:fld id="{45E9718A-F176-214A-A908-591C7137903E}" type="slidenum">
              <a:rPr lang="fr-FR" altLang="fr-FR" smtClean="0"/>
              <a:pPr/>
              <a:t>4</a:t>
            </a:fld>
            <a:endParaRPr lang="fr-FR" altLang="fr-FR"/>
          </a:p>
        </p:txBody>
      </p:sp>
    </p:spTree>
    <p:extLst>
      <p:ext uri="{BB962C8B-B14F-4D97-AF65-F5344CB8AC3E}">
        <p14:creationId xmlns:p14="http://schemas.microsoft.com/office/powerpoint/2010/main" val="1512250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notes 2"/>
          <p:cNvSpPr>
            <a:spLocks noGrp="1"/>
          </p:cNvSpPr>
          <p:nvPr>
            <p:ph type="body" idx="1"/>
          </p:nvPr>
        </p:nvSpPr>
        <p:spPr/>
        <p:txBody>
          <a:bodyPr/>
          <a:lstStyle/>
          <a:p>
            <a:r>
              <a:rPr lang="fr-FR" dirty="0"/>
              <a:t>﻿A l’heure actuelle, ni le score de Malinas ni le SPIA n’ont été réellement validés pour estimer la probabilité d’accouchement imminent. </a:t>
            </a:r>
          </a:p>
          <a:p>
            <a:endParaRPr lang="fr-FR" dirty="0"/>
          </a:p>
          <a:p>
            <a:r>
              <a:rPr lang="fr-FR" dirty="0"/>
              <a:t>﻿Le SPIA a été comparé au score de Malinas dans une étude prospective multicentrique française.</a:t>
            </a:r>
          </a:p>
          <a:p>
            <a:r>
              <a:rPr lang="fr-FR" dirty="0"/>
              <a:t>﻿Le critère de jugement principal était la durée entre l’appel et l’accouchement. Cette étude rapportait une aire sous la courbe (AUC) ROC du SPIA supérieure à celle du score de Malinas (0.78 vs 0.89, delta AUC = 10%, p &lt;0,001)</a:t>
            </a:r>
          </a:p>
        </p:txBody>
      </p:sp>
      <p:sp>
        <p:nvSpPr>
          <p:cNvPr id="4" name="Espace réservé du numéro de diapositive 3"/>
          <p:cNvSpPr>
            <a:spLocks noGrp="1"/>
          </p:cNvSpPr>
          <p:nvPr>
            <p:ph type="sldNum" sz="quarter" idx="5"/>
          </p:nvPr>
        </p:nvSpPr>
        <p:spPr/>
        <p:txBody>
          <a:bodyPr/>
          <a:lstStyle/>
          <a:p>
            <a:fld id="{45E9718A-F176-214A-A908-591C7137903E}" type="slidenum">
              <a:rPr lang="fr-FR" altLang="fr-FR" smtClean="0"/>
              <a:pPr/>
              <a:t>5</a:t>
            </a:fld>
            <a:endParaRPr lang="fr-FR" altLang="fr-FR"/>
          </a:p>
        </p:txBody>
      </p:sp>
    </p:spTree>
    <p:extLst>
      <p:ext uri="{BB962C8B-B14F-4D97-AF65-F5344CB8AC3E}">
        <p14:creationId xmlns:p14="http://schemas.microsoft.com/office/powerpoint/2010/main" val="2085770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5E9718A-F176-214A-A908-591C7137903E}" type="slidenum">
              <a:rPr lang="fr-FR" altLang="fr-FR" smtClean="0"/>
              <a:pPr/>
              <a:t>6</a:t>
            </a:fld>
            <a:endParaRPr lang="fr-FR" altLang="fr-FR"/>
          </a:p>
        </p:txBody>
      </p:sp>
    </p:spTree>
    <p:extLst>
      <p:ext uri="{BB962C8B-B14F-4D97-AF65-F5344CB8AC3E}">
        <p14:creationId xmlns:p14="http://schemas.microsoft.com/office/powerpoint/2010/main" val="3794911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notes 2"/>
          <p:cNvSpPr>
            <a:spLocks noGrp="1"/>
          </p:cNvSpPr>
          <p:nvPr>
            <p:ph type="body" idx="1"/>
          </p:nvPr>
        </p:nvSpPr>
        <p:spPr/>
        <p:txBody>
          <a:bodyPr/>
          <a:lstStyle/>
          <a:p>
            <a:r>
              <a:rPr lang="fr-FR" dirty="0"/>
              <a:t>﻿La littérature concernant la prise en charge extrahospitalière du risque de dystocie des épaules en fonction de la posture à l’accouchement est quasi-inexistante﻿. ﻿Deux essais randomisés ayant comparé la manœuvre de Mc Roberts prophylactique à une</a:t>
            </a:r>
          </a:p>
          <a:p>
            <a:endParaRPr lang="fr-FR" dirty="0"/>
          </a:p>
          <a:p>
            <a:r>
              <a:rPr lang="fr-FR" dirty="0"/>
              <a:t>position gynécologique classique </a:t>
            </a:r>
          </a:p>
          <a:p>
            <a:r>
              <a:rPr lang="fr-FR" dirty="0"/>
              <a:t>Les recommandations américaines et françaises ont conclu à l’absence d’avantage maternel ou fœtal à l’adoption d’une posture d’accouchement par rapport à une autre. </a:t>
            </a:r>
          </a:p>
          <a:p>
            <a:r>
              <a:rPr lang="fr-FR" dirty="0"/>
              <a:t>Il n’est pas recommandé de réaliser une manœuvre de Mc Roberts prophylactique en structure de soins. </a:t>
            </a:r>
          </a:p>
        </p:txBody>
      </p:sp>
      <p:sp>
        <p:nvSpPr>
          <p:cNvPr id="4" name="Espace réservé du numéro de diapositive 3"/>
          <p:cNvSpPr>
            <a:spLocks noGrp="1"/>
          </p:cNvSpPr>
          <p:nvPr>
            <p:ph type="sldNum" sz="quarter" idx="5"/>
          </p:nvPr>
        </p:nvSpPr>
        <p:spPr/>
        <p:txBody>
          <a:bodyPr/>
          <a:lstStyle/>
          <a:p>
            <a:fld id="{45E9718A-F176-214A-A908-591C7137903E}" type="slidenum">
              <a:rPr lang="fr-FR" altLang="fr-FR" smtClean="0"/>
              <a:pPr/>
              <a:t>7</a:t>
            </a:fld>
            <a:endParaRPr lang="fr-FR" altLang="fr-FR"/>
          </a:p>
        </p:txBody>
      </p:sp>
    </p:spTree>
    <p:extLst>
      <p:ext uri="{BB962C8B-B14F-4D97-AF65-F5344CB8AC3E}">
        <p14:creationId xmlns:p14="http://schemas.microsoft.com/office/powerpoint/2010/main" val="3184946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dirty="0"/>
              <a:t>En l'absence de spécificité liée au contexte hors maternité, les experts suggèrent d'appliquer lors d'un accouchement hors d’une structure spécialisée.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fr-FR"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fr-FR" dirty="0">
                <a:sym typeface="Wingdings" pitchFamily="2" charset="2"/>
              </a:rPr>
              <a:t> ﻿Recommandation de pratique clinique (RPC) CNGOF/SFAR de 2014 sur la prévention de l'hémorragie du postpartum</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45E9718A-F176-214A-A908-591C7137903E}" type="slidenum">
              <a:rPr lang="fr-FR" altLang="fr-FR" smtClean="0"/>
              <a:pPr/>
              <a:t>9</a:t>
            </a:fld>
            <a:endParaRPr lang="fr-FR" altLang="fr-FR"/>
          </a:p>
        </p:txBody>
      </p:sp>
    </p:spTree>
    <p:extLst>
      <p:ext uri="{BB962C8B-B14F-4D97-AF65-F5344CB8AC3E}">
        <p14:creationId xmlns:p14="http://schemas.microsoft.com/office/powerpoint/2010/main" val="1113772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notes 2"/>
          <p:cNvSpPr>
            <a:spLocks noGrp="1"/>
          </p:cNvSpPr>
          <p:nvPr>
            <p:ph type="body" idx="1"/>
          </p:nvPr>
        </p:nvSpPr>
        <p:spPr/>
        <p:txBody>
          <a:bodyPr/>
          <a:lstStyle/>
          <a:p>
            <a:r>
              <a:rPr lang="fr-FR" dirty="0"/>
              <a:t>﻿La littérature sur la question du délai entre expulsion et délivrance après accouchement hors maternité concernant le risque d’hémorragie du post-partum (HPP) est inexistante.</a:t>
            </a:r>
          </a:p>
          <a:p>
            <a:endParaRPr lang="fr-FR" dirty="0"/>
          </a:p>
          <a:p>
            <a:r>
              <a:rPr lang="fr-FR" dirty="0"/>
              <a:t>﻿L’incidence de la rétention placentaire, définie par l’Organisation Mondiale de la Santé comme une délivrance survenant plus de 30 minutes après l’expulsion, est faible (3%) dans les pays développés. </a:t>
            </a:r>
          </a:p>
          <a:p>
            <a:endParaRPr lang="fr-FR" dirty="0"/>
          </a:p>
          <a:p>
            <a:r>
              <a:rPr lang="fr-FR" dirty="0"/>
              <a:t>﻿Augmentation du risque d’HPP &gt;500 </a:t>
            </a:r>
            <a:r>
              <a:rPr lang="fr-FR" dirty="0" err="1"/>
              <a:t>mL</a:t>
            </a:r>
            <a:r>
              <a:rPr lang="fr-FR" dirty="0"/>
              <a:t> lorsque la délivrance survient au-delà de 30 minutes suivant l’expulsion fœtale (RR 5,94 IC95% [3,12-11,3])</a:t>
            </a:r>
          </a:p>
          <a:p>
            <a:endParaRPr lang="fr-FR" dirty="0"/>
          </a:p>
          <a:p>
            <a:r>
              <a:rPr lang="fr-FR" dirty="0"/>
              <a:t>﻿Une délivrance artificielle en l’absence de saignement entre 30 et 60 minutes après l’accouchement et en l’absence de délivrance spontanée </a:t>
            </a:r>
            <a:r>
              <a:rPr lang="fr-FR" dirty="0">
                <a:sym typeface="Wingdings" pitchFamily="2" charset="2"/>
              </a:rPr>
              <a:t> nos délais de SMUR sous souvent inférieur à ce délais. </a:t>
            </a:r>
            <a:endParaRPr lang="fr-FR" dirty="0"/>
          </a:p>
        </p:txBody>
      </p:sp>
      <p:sp>
        <p:nvSpPr>
          <p:cNvPr id="4" name="Espace réservé du numéro de diapositive 3"/>
          <p:cNvSpPr>
            <a:spLocks noGrp="1"/>
          </p:cNvSpPr>
          <p:nvPr>
            <p:ph type="sldNum" sz="quarter" idx="5"/>
          </p:nvPr>
        </p:nvSpPr>
        <p:spPr/>
        <p:txBody>
          <a:bodyPr/>
          <a:lstStyle/>
          <a:p>
            <a:fld id="{45E9718A-F176-214A-A908-591C7137903E}" type="slidenum">
              <a:rPr lang="fr-FR" altLang="fr-FR" smtClean="0"/>
              <a:pPr/>
              <a:t>10</a:t>
            </a:fld>
            <a:endParaRPr lang="fr-FR" altLang="fr-FR"/>
          </a:p>
        </p:txBody>
      </p:sp>
    </p:spTree>
    <p:extLst>
      <p:ext uri="{BB962C8B-B14F-4D97-AF65-F5344CB8AC3E}">
        <p14:creationId xmlns:p14="http://schemas.microsoft.com/office/powerpoint/2010/main" val="2481335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notes 2"/>
          <p:cNvSpPr>
            <a:spLocks noGrp="1"/>
          </p:cNvSpPr>
          <p:nvPr>
            <p:ph type="body" idx="1"/>
          </p:nvPr>
        </p:nvSpPr>
        <p:spPr/>
        <p:txBody>
          <a:bodyPr/>
          <a:lstStyle/>
          <a:p>
            <a:r>
              <a:rPr lang="fr-FR" sz="1200" dirty="0"/>
              <a:t>EXADELI (﻿réduction significative des pertes sanguines (173 </a:t>
            </a:r>
            <a:r>
              <a:rPr lang="fr-FR" sz="1200" dirty="0" err="1"/>
              <a:t>mL</a:t>
            </a:r>
            <a:r>
              <a:rPr lang="fr-FR" sz="1200" dirty="0"/>
              <a:t> IQR [50–370] vs. 221 </a:t>
            </a:r>
            <a:r>
              <a:rPr lang="fr-FR" sz="1200" dirty="0" err="1"/>
              <a:t>mL</a:t>
            </a:r>
            <a:r>
              <a:rPr lang="fr-FR" sz="1200" dirty="0"/>
              <a:t> [105-564]) ; p &lt; 0,05), ainsi qu’une baisse du nombre de concentrés érythrocytaires transfusés à J42 (p &lt; 0,05), après administration de 4 g en bolus puis 6 g en 6 h d’acide tranexamique.</a:t>
            </a:r>
          </a:p>
          <a:p>
            <a:endParaRPr lang="fr-FR" sz="1200" dirty="0"/>
          </a:p>
          <a:p>
            <a:r>
              <a:rPr lang="fr-FR" sz="1200" dirty="0"/>
              <a:t>WOMAN : ﻿baisse de la mortalité liée au saignement (1,5 vs 1,9% - RR 0,81 - IC95% [0,65–1,00] - p &lt; 0,05) ; ﻿nombre de sujets à traiter (</a:t>
            </a:r>
            <a:r>
              <a:rPr lang="fr-FR" sz="1200" dirty="0" err="1"/>
              <a:t>number</a:t>
            </a:r>
            <a:r>
              <a:rPr lang="fr-FR" sz="1200" dirty="0"/>
              <a:t> </a:t>
            </a:r>
            <a:r>
              <a:rPr lang="fr-FR" sz="1200" dirty="0" err="1"/>
              <a:t>needed</a:t>
            </a:r>
            <a:r>
              <a:rPr lang="fr-FR" sz="1200" dirty="0"/>
              <a:t> to </a:t>
            </a:r>
            <a:r>
              <a:rPr lang="fr-FR" sz="1200" dirty="0" err="1"/>
              <a:t>treat</a:t>
            </a:r>
            <a:r>
              <a:rPr lang="fr-FR" sz="1200" dirty="0"/>
              <a:t>) à 276</a:t>
            </a:r>
          </a:p>
          <a:p>
            <a:endParaRPr lang="fr-FR" dirty="0"/>
          </a:p>
        </p:txBody>
      </p:sp>
      <p:sp>
        <p:nvSpPr>
          <p:cNvPr id="4" name="Espace réservé du numéro de diapositive 3"/>
          <p:cNvSpPr>
            <a:spLocks noGrp="1"/>
          </p:cNvSpPr>
          <p:nvPr>
            <p:ph type="sldNum" sz="quarter" idx="5"/>
          </p:nvPr>
        </p:nvSpPr>
        <p:spPr/>
        <p:txBody>
          <a:bodyPr/>
          <a:lstStyle/>
          <a:p>
            <a:fld id="{45E9718A-F176-214A-A908-591C7137903E}" type="slidenum">
              <a:rPr lang="fr-FR" altLang="fr-FR" smtClean="0"/>
              <a:pPr/>
              <a:t>11</a:t>
            </a:fld>
            <a:endParaRPr lang="fr-FR" altLang="fr-FR"/>
          </a:p>
        </p:txBody>
      </p:sp>
    </p:spTree>
    <p:extLst>
      <p:ext uri="{BB962C8B-B14F-4D97-AF65-F5344CB8AC3E}">
        <p14:creationId xmlns:p14="http://schemas.microsoft.com/office/powerpoint/2010/main" val="1881672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07F0257-A6E5-EB4B-9C69-71235BEB45D3}"/>
              </a:ext>
            </a:extLst>
          </p:cNvPr>
          <p:cNvSpPr>
            <a:spLocks noGrp="1" noChangeArrowheads="1"/>
          </p:cNvSpPr>
          <p:nvPr>
            <p:ph type="ctrTitle"/>
          </p:nvPr>
        </p:nvSpPr>
        <p:spPr>
          <a:xfrm>
            <a:off x="1835150" y="3860800"/>
            <a:ext cx="5688013" cy="1152525"/>
          </a:xfrm>
        </p:spPr>
        <p:txBody>
          <a:bodyPr/>
          <a:lstStyle>
            <a:lvl1pPr algn="l">
              <a:lnSpc>
                <a:spcPct val="85000"/>
              </a:lnSpc>
              <a:defRPr sz="2200"/>
            </a:lvl1pPr>
          </a:lstStyle>
          <a:p>
            <a:pPr lvl="0"/>
            <a:r>
              <a:rPr lang="fr-FR" altLang="fr-FR" noProof="0"/>
              <a:t>Modifiez le style du titre</a:t>
            </a:r>
          </a:p>
        </p:txBody>
      </p:sp>
      <p:sp>
        <p:nvSpPr>
          <p:cNvPr id="3075" name="Rectangle 3">
            <a:extLst>
              <a:ext uri="{FF2B5EF4-FFF2-40B4-BE49-F238E27FC236}">
                <a16:creationId xmlns:a16="http://schemas.microsoft.com/office/drawing/2014/main" id="{A4FEAD9B-6F78-BE40-9BB2-A9C5390916CD}"/>
              </a:ext>
            </a:extLst>
          </p:cNvPr>
          <p:cNvSpPr>
            <a:spLocks noGrp="1" noChangeArrowheads="1"/>
          </p:cNvSpPr>
          <p:nvPr>
            <p:ph type="subTitle" idx="1"/>
          </p:nvPr>
        </p:nvSpPr>
        <p:spPr>
          <a:xfrm>
            <a:off x="1835150" y="5157788"/>
            <a:ext cx="5041900" cy="574675"/>
          </a:xfrm>
        </p:spPr>
        <p:txBody>
          <a:bodyPr/>
          <a:lstStyle>
            <a:lvl1pPr marL="0" indent="0">
              <a:lnSpc>
                <a:spcPct val="85000"/>
              </a:lnSpc>
              <a:buClr>
                <a:schemeClr val="bg1"/>
              </a:buClr>
              <a:buFont typeface="Arial" panose="020B0604020202020204" pitchFamily="34" charset="0"/>
              <a:buNone/>
              <a:defRPr sz="1200" b="1">
                <a:solidFill>
                  <a:schemeClr val="bg2"/>
                </a:solidFill>
              </a:defRPr>
            </a:lvl1pPr>
          </a:lstStyle>
          <a:p>
            <a:pPr lvl="0"/>
            <a:r>
              <a:rPr lang="fr-FR" altLang="fr-FR" noProof="0"/>
              <a:t>Modifiez le style des sous-titres du masque</a:t>
            </a:r>
          </a:p>
        </p:txBody>
      </p:sp>
      <p:sp>
        <p:nvSpPr>
          <p:cNvPr id="3077" name="Rectangle 5">
            <a:extLst>
              <a:ext uri="{FF2B5EF4-FFF2-40B4-BE49-F238E27FC236}">
                <a16:creationId xmlns:a16="http://schemas.microsoft.com/office/drawing/2014/main" id="{295DCB4C-5E1C-9641-B771-DE4E62460665}"/>
              </a:ext>
            </a:extLst>
          </p:cNvPr>
          <p:cNvSpPr>
            <a:spLocks noGrp="1" noChangeArrowheads="1"/>
          </p:cNvSpPr>
          <p:nvPr>
            <p:ph type="ftr" sz="quarter" idx="3"/>
          </p:nvPr>
        </p:nvSpPr>
        <p:spPr>
          <a:xfrm>
            <a:off x="4067175" y="6453188"/>
            <a:ext cx="3543300" cy="260350"/>
          </a:xfrm>
        </p:spPr>
        <p:txBody>
          <a:bodyPr/>
          <a:lstStyle>
            <a:lvl1pPr>
              <a:defRPr/>
            </a:lvl1pPr>
          </a:lstStyle>
          <a:p>
            <a:endParaRPr lang="fr-FR" altLang="fr-FR"/>
          </a:p>
        </p:txBody>
      </p:sp>
      <p:pic>
        <p:nvPicPr>
          <p:cNvPr id="3104" name="Picture 32">
            <a:extLst>
              <a:ext uri="{FF2B5EF4-FFF2-40B4-BE49-F238E27FC236}">
                <a16:creationId xmlns:a16="http://schemas.microsoft.com/office/drawing/2014/main" id="{0EE2F672-61DD-4647-9A47-0C93E44B7C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32BCEA-C1FC-2F45-A94F-5151912C0DD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49459DA-566F-ED4C-BDCA-77FCC172967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D078FD1-9680-CB44-8738-3E5316204A0D}"/>
              </a:ext>
            </a:extLst>
          </p:cNvPr>
          <p:cNvSpPr>
            <a:spLocks noGrp="1"/>
          </p:cNvSpPr>
          <p:nvPr>
            <p:ph type="dt" sz="half"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2EE00DBB-D40F-2149-8945-DEB02A8EBC10}"/>
              </a:ext>
            </a:extLst>
          </p:cNvPr>
          <p:cNvSpPr>
            <a:spLocks noGrp="1"/>
          </p:cNvSpPr>
          <p:nvPr>
            <p:ph type="ftr" sz="quarte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88EB9B98-105C-5642-A52B-D0FE22565D7A}"/>
              </a:ext>
            </a:extLst>
          </p:cNvPr>
          <p:cNvSpPr>
            <a:spLocks noGrp="1"/>
          </p:cNvSpPr>
          <p:nvPr>
            <p:ph type="sldNum" sz="quarter" idx="12"/>
          </p:nvPr>
        </p:nvSpPr>
        <p:spPr/>
        <p:txBody>
          <a:bodyPr/>
          <a:lstStyle>
            <a:lvl1pPr>
              <a:defRPr/>
            </a:lvl1pPr>
          </a:lstStyle>
          <a:p>
            <a:fld id="{CC8109D5-EAC0-5742-9E97-A888658EF3BC}" type="slidenum">
              <a:rPr lang="fr-FR" altLang="fr-FR"/>
              <a:pPr/>
              <a:t>‹N°›</a:t>
            </a:fld>
            <a:endParaRPr lang="fr-FR" altLang="fr-FR"/>
          </a:p>
        </p:txBody>
      </p:sp>
    </p:spTree>
    <p:extLst>
      <p:ext uri="{BB962C8B-B14F-4D97-AF65-F5344CB8AC3E}">
        <p14:creationId xmlns:p14="http://schemas.microsoft.com/office/powerpoint/2010/main" val="260609134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FDF0F9B-8D09-1B4C-AAC7-3B174FCA834C}"/>
              </a:ext>
            </a:extLst>
          </p:cNvPr>
          <p:cNvSpPr>
            <a:spLocks noGrp="1"/>
          </p:cNvSpPr>
          <p:nvPr>
            <p:ph type="title" orient="vert"/>
          </p:nvPr>
        </p:nvSpPr>
        <p:spPr>
          <a:xfrm>
            <a:off x="6705600" y="0"/>
            <a:ext cx="2125663" cy="6165850"/>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21C0DA9-5933-5047-AB06-C9286027F93A}"/>
              </a:ext>
            </a:extLst>
          </p:cNvPr>
          <p:cNvSpPr>
            <a:spLocks noGrp="1"/>
          </p:cNvSpPr>
          <p:nvPr>
            <p:ph type="body" orient="vert" idx="1"/>
          </p:nvPr>
        </p:nvSpPr>
        <p:spPr>
          <a:xfrm>
            <a:off x="323850" y="0"/>
            <a:ext cx="6229350" cy="61658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7847C55-28B5-B547-ADA6-5CD6EAD7414E}"/>
              </a:ext>
            </a:extLst>
          </p:cNvPr>
          <p:cNvSpPr>
            <a:spLocks noGrp="1"/>
          </p:cNvSpPr>
          <p:nvPr>
            <p:ph type="dt" sz="half"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D681361F-5844-054C-8256-4CA4CC3F5397}"/>
              </a:ext>
            </a:extLst>
          </p:cNvPr>
          <p:cNvSpPr>
            <a:spLocks noGrp="1"/>
          </p:cNvSpPr>
          <p:nvPr>
            <p:ph type="ftr" sz="quarte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A8898E76-689F-A447-8520-E39781AF6EBC}"/>
              </a:ext>
            </a:extLst>
          </p:cNvPr>
          <p:cNvSpPr>
            <a:spLocks noGrp="1"/>
          </p:cNvSpPr>
          <p:nvPr>
            <p:ph type="sldNum" sz="quarter" idx="12"/>
          </p:nvPr>
        </p:nvSpPr>
        <p:spPr/>
        <p:txBody>
          <a:bodyPr/>
          <a:lstStyle>
            <a:lvl1pPr>
              <a:defRPr/>
            </a:lvl1pPr>
          </a:lstStyle>
          <a:p>
            <a:fld id="{481EBF1D-4F57-5946-AD49-5B01CE353F6C}" type="slidenum">
              <a:rPr lang="fr-FR" altLang="fr-FR"/>
              <a:pPr/>
              <a:t>‹N°›</a:t>
            </a:fld>
            <a:endParaRPr lang="fr-FR" altLang="fr-FR"/>
          </a:p>
        </p:txBody>
      </p:sp>
    </p:spTree>
    <p:extLst>
      <p:ext uri="{BB962C8B-B14F-4D97-AF65-F5344CB8AC3E}">
        <p14:creationId xmlns:p14="http://schemas.microsoft.com/office/powerpoint/2010/main" val="82801277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E369D1-B62D-8846-A523-743A3029D98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4B5CF37-A57C-AF42-9542-C6B9FEFA993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CEF7322-E691-E14D-ABD7-22B79C8C8873}"/>
              </a:ext>
            </a:extLst>
          </p:cNvPr>
          <p:cNvSpPr>
            <a:spLocks noGrp="1"/>
          </p:cNvSpPr>
          <p:nvPr>
            <p:ph type="dt" sz="half"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F5DC5787-C92C-2341-8CF6-12C2B1AA3744}"/>
              </a:ext>
            </a:extLst>
          </p:cNvPr>
          <p:cNvSpPr>
            <a:spLocks noGrp="1"/>
          </p:cNvSpPr>
          <p:nvPr>
            <p:ph type="ftr" sz="quarte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0DCB2049-1ED6-9C4B-9004-935BA8868246}"/>
              </a:ext>
            </a:extLst>
          </p:cNvPr>
          <p:cNvSpPr>
            <a:spLocks noGrp="1"/>
          </p:cNvSpPr>
          <p:nvPr>
            <p:ph type="sldNum" sz="quarter" idx="12"/>
          </p:nvPr>
        </p:nvSpPr>
        <p:spPr>
          <a:xfrm>
            <a:off x="1403151" y="6552058"/>
            <a:ext cx="393700" cy="215900"/>
          </a:xfrm>
        </p:spPr>
        <p:txBody>
          <a:bodyPr/>
          <a:lstStyle>
            <a:lvl1pPr>
              <a:defRPr/>
            </a:lvl1pPr>
          </a:lstStyle>
          <a:p>
            <a:fld id="{1E9338B7-B3C0-9E4E-A9D7-3CEA9409064A}" type="slidenum">
              <a:rPr lang="fr-FR" altLang="fr-FR"/>
              <a:pPr/>
              <a:t>‹N°›</a:t>
            </a:fld>
            <a:endParaRPr lang="fr-FR" altLang="fr-FR"/>
          </a:p>
        </p:txBody>
      </p:sp>
    </p:spTree>
    <p:extLst>
      <p:ext uri="{BB962C8B-B14F-4D97-AF65-F5344CB8AC3E}">
        <p14:creationId xmlns:p14="http://schemas.microsoft.com/office/powerpoint/2010/main" val="348898473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B93493-269D-1348-A075-7FA201429ABD}"/>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F6574AE-3A3D-6E4F-B551-5AAED45344E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DEE636D-6E85-1847-887F-A90B3AB37B90}"/>
              </a:ext>
            </a:extLst>
          </p:cNvPr>
          <p:cNvSpPr>
            <a:spLocks noGrp="1"/>
          </p:cNvSpPr>
          <p:nvPr>
            <p:ph type="dt" sz="half"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848BE80A-FDD0-D346-B5BB-394FB2BE09C3}"/>
              </a:ext>
            </a:extLst>
          </p:cNvPr>
          <p:cNvSpPr>
            <a:spLocks noGrp="1"/>
          </p:cNvSpPr>
          <p:nvPr>
            <p:ph type="ftr" sz="quarte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7E164CC8-1615-F248-B9CA-89166295F454}"/>
              </a:ext>
            </a:extLst>
          </p:cNvPr>
          <p:cNvSpPr>
            <a:spLocks noGrp="1"/>
          </p:cNvSpPr>
          <p:nvPr>
            <p:ph type="sldNum" sz="quarter" idx="12"/>
          </p:nvPr>
        </p:nvSpPr>
        <p:spPr/>
        <p:txBody>
          <a:bodyPr/>
          <a:lstStyle>
            <a:lvl1pPr>
              <a:defRPr/>
            </a:lvl1pPr>
          </a:lstStyle>
          <a:p>
            <a:fld id="{A8E6B896-94E8-A24F-934E-56D91CC11495}" type="slidenum">
              <a:rPr lang="fr-FR" altLang="fr-FR"/>
              <a:pPr/>
              <a:t>‹N°›</a:t>
            </a:fld>
            <a:endParaRPr lang="fr-FR" altLang="fr-FR"/>
          </a:p>
        </p:txBody>
      </p:sp>
    </p:spTree>
    <p:extLst>
      <p:ext uri="{BB962C8B-B14F-4D97-AF65-F5344CB8AC3E}">
        <p14:creationId xmlns:p14="http://schemas.microsoft.com/office/powerpoint/2010/main" val="211262669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C2871-F3B7-074F-B47F-A59A45546F8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C6B366A-7D63-F54A-B5A0-E7214F4BCA4C}"/>
              </a:ext>
            </a:extLst>
          </p:cNvPr>
          <p:cNvSpPr>
            <a:spLocks noGrp="1"/>
          </p:cNvSpPr>
          <p:nvPr>
            <p:ph sz="half" idx="1"/>
          </p:nvPr>
        </p:nvSpPr>
        <p:spPr>
          <a:xfrm>
            <a:off x="323850" y="1557338"/>
            <a:ext cx="4176713" cy="46085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F1AF681-19C2-1446-B7A4-9720E2A63AF7}"/>
              </a:ext>
            </a:extLst>
          </p:cNvPr>
          <p:cNvSpPr>
            <a:spLocks noGrp="1"/>
          </p:cNvSpPr>
          <p:nvPr>
            <p:ph sz="half" idx="2"/>
          </p:nvPr>
        </p:nvSpPr>
        <p:spPr>
          <a:xfrm>
            <a:off x="4652963" y="1557338"/>
            <a:ext cx="4178300" cy="46085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0D77ECF-40E4-3049-8C3E-9B6D99FCBE1F}"/>
              </a:ext>
            </a:extLst>
          </p:cNvPr>
          <p:cNvSpPr>
            <a:spLocks noGrp="1"/>
          </p:cNvSpPr>
          <p:nvPr>
            <p:ph type="dt" sz="half" idx="10"/>
          </p:nvPr>
        </p:nvSpPr>
        <p:spPr/>
        <p:txBody>
          <a:bodyPr/>
          <a:lstStyle>
            <a:lvl1pPr>
              <a:defRPr/>
            </a:lvl1pPr>
          </a:lstStyle>
          <a:p>
            <a:endParaRPr lang="fr-FR" altLang="fr-FR"/>
          </a:p>
        </p:txBody>
      </p:sp>
      <p:sp>
        <p:nvSpPr>
          <p:cNvPr id="6" name="Espace réservé du pied de page 5">
            <a:extLst>
              <a:ext uri="{FF2B5EF4-FFF2-40B4-BE49-F238E27FC236}">
                <a16:creationId xmlns:a16="http://schemas.microsoft.com/office/drawing/2014/main" id="{CE3FF0D2-C75E-9F42-A2A0-D848981B65A0}"/>
              </a:ext>
            </a:extLst>
          </p:cNvPr>
          <p:cNvSpPr>
            <a:spLocks noGrp="1"/>
          </p:cNvSpPr>
          <p:nvPr>
            <p:ph type="ftr" sz="quarter" idx="11"/>
          </p:nvPr>
        </p:nvSpPr>
        <p:spPr/>
        <p:txBody>
          <a:bodyPr/>
          <a:lstStyle>
            <a:lvl1pPr>
              <a:defRPr/>
            </a:lvl1pPr>
          </a:lstStyle>
          <a:p>
            <a:endParaRPr lang="fr-FR" altLang="fr-FR"/>
          </a:p>
        </p:txBody>
      </p:sp>
      <p:sp>
        <p:nvSpPr>
          <p:cNvPr id="7" name="Espace réservé du numéro de diapositive 6">
            <a:extLst>
              <a:ext uri="{FF2B5EF4-FFF2-40B4-BE49-F238E27FC236}">
                <a16:creationId xmlns:a16="http://schemas.microsoft.com/office/drawing/2014/main" id="{03EFE257-C2DC-0844-A06D-17A9AF534B35}"/>
              </a:ext>
            </a:extLst>
          </p:cNvPr>
          <p:cNvSpPr>
            <a:spLocks noGrp="1"/>
          </p:cNvSpPr>
          <p:nvPr>
            <p:ph type="sldNum" sz="quarter" idx="12"/>
          </p:nvPr>
        </p:nvSpPr>
        <p:spPr/>
        <p:txBody>
          <a:bodyPr/>
          <a:lstStyle>
            <a:lvl1pPr>
              <a:defRPr/>
            </a:lvl1pPr>
          </a:lstStyle>
          <a:p>
            <a:fld id="{F1B1335D-B9C3-A14F-8275-96B49EF04A68}" type="slidenum">
              <a:rPr lang="fr-FR" altLang="fr-FR"/>
              <a:pPr/>
              <a:t>‹N°›</a:t>
            </a:fld>
            <a:endParaRPr lang="fr-FR" altLang="fr-FR"/>
          </a:p>
        </p:txBody>
      </p:sp>
    </p:spTree>
    <p:extLst>
      <p:ext uri="{BB962C8B-B14F-4D97-AF65-F5344CB8AC3E}">
        <p14:creationId xmlns:p14="http://schemas.microsoft.com/office/powerpoint/2010/main" val="283394988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5F2CF3-54F5-D84B-82DF-F8EF7D41DDA9}"/>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8C58441-7721-2848-8057-DE89C4DEF45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9F15087-71FB-734D-9BA2-5D12BC7A4444}"/>
              </a:ext>
            </a:extLst>
          </p:cNvPr>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13A35D0-E1F2-974A-9834-ADCE59D09B1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722CF8D-0ABC-0B4C-BFB9-1D91C9A049E4}"/>
              </a:ext>
            </a:extLst>
          </p:cNvPr>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87B616D-1714-4447-B5C6-6E13E725CAE3}"/>
              </a:ext>
            </a:extLst>
          </p:cNvPr>
          <p:cNvSpPr>
            <a:spLocks noGrp="1"/>
          </p:cNvSpPr>
          <p:nvPr>
            <p:ph type="dt" sz="half" idx="10"/>
          </p:nvPr>
        </p:nvSpPr>
        <p:spPr/>
        <p:txBody>
          <a:bodyPr/>
          <a:lstStyle>
            <a:lvl1pPr>
              <a:defRPr/>
            </a:lvl1pPr>
          </a:lstStyle>
          <a:p>
            <a:endParaRPr lang="fr-FR" altLang="fr-FR"/>
          </a:p>
        </p:txBody>
      </p:sp>
      <p:sp>
        <p:nvSpPr>
          <p:cNvPr id="8" name="Espace réservé du pied de page 7">
            <a:extLst>
              <a:ext uri="{FF2B5EF4-FFF2-40B4-BE49-F238E27FC236}">
                <a16:creationId xmlns:a16="http://schemas.microsoft.com/office/drawing/2014/main" id="{C28C806F-BDCB-244F-8706-D83B8567025B}"/>
              </a:ext>
            </a:extLst>
          </p:cNvPr>
          <p:cNvSpPr>
            <a:spLocks noGrp="1"/>
          </p:cNvSpPr>
          <p:nvPr>
            <p:ph type="ftr" sz="quarter" idx="11"/>
          </p:nvPr>
        </p:nvSpPr>
        <p:spPr/>
        <p:txBody>
          <a:bodyPr/>
          <a:lstStyle>
            <a:lvl1pPr>
              <a:defRPr/>
            </a:lvl1pPr>
          </a:lstStyle>
          <a:p>
            <a:endParaRPr lang="fr-FR" altLang="fr-FR"/>
          </a:p>
        </p:txBody>
      </p:sp>
      <p:sp>
        <p:nvSpPr>
          <p:cNvPr id="9" name="Espace réservé du numéro de diapositive 8">
            <a:extLst>
              <a:ext uri="{FF2B5EF4-FFF2-40B4-BE49-F238E27FC236}">
                <a16:creationId xmlns:a16="http://schemas.microsoft.com/office/drawing/2014/main" id="{DB8C77AA-78D1-3849-8AD2-8D7B29955087}"/>
              </a:ext>
            </a:extLst>
          </p:cNvPr>
          <p:cNvSpPr>
            <a:spLocks noGrp="1"/>
          </p:cNvSpPr>
          <p:nvPr>
            <p:ph type="sldNum" sz="quarter" idx="12"/>
          </p:nvPr>
        </p:nvSpPr>
        <p:spPr/>
        <p:txBody>
          <a:bodyPr/>
          <a:lstStyle>
            <a:lvl1pPr>
              <a:defRPr/>
            </a:lvl1pPr>
          </a:lstStyle>
          <a:p>
            <a:fld id="{503E0470-6AAE-3C49-B2E1-779FD5C1548D}" type="slidenum">
              <a:rPr lang="fr-FR" altLang="fr-FR"/>
              <a:pPr/>
              <a:t>‹N°›</a:t>
            </a:fld>
            <a:endParaRPr lang="fr-FR" altLang="fr-FR"/>
          </a:p>
        </p:txBody>
      </p:sp>
    </p:spTree>
    <p:extLst>
      <p:ext uri="{BB962C8B-B14F-4D97-AF65-F5344CB8AC3E}">
        <p14:creationId xmlns:p14="http://schemas.microsoft.com/office/powerpoint/2010/main" val="184043824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40D0E9-D262-4D43-B0E5-09ED03C6690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DF11B73-6593-5449-98D7-51F370FDFBB2}"/>
              </a:ext>
            </a:extLst>
          </p:cNvPr>
          <p:cNvSpPr>
            <a:spLocks noGrp="1"/>
          </p:cNvSpPr>
          <p:nvPr>
            <p:ph type="dt" sz="half" idx="10"/>
          </p:nvPr>
        </p:nvSpPr>
        <p:spPr/>
        <p:txBody>
          <a:bodyPr/>
          <a:lstStyle>
            <a:lvl1pPr>
              <a:defRPr/>
            </a:lvl1pPr>
          </a:lstStyle>
          <a:p>
            <a:endParaRPr lang="fr-FR" altLang="fr-FR"/>
          </a:p>
        </p:txBody>
      </p:sp>
      <p:sp>
        <p:nvSpPr>
          <p:cNvPr id="4" name="Espace réservé du pied de page 3">
            <a:extLst>
              <a:ext uri="{FF2B5EF4-FFF2-40B4-BE49-F238E27FC236}">
                <a16:creationId xmlns:a16="http://schemas.microsoft.com/office/drawing/2014/main" id="{409E4E4B-CBCC-2042-9CF9-A8A1FA061F2C}"/>
              </a:ext>
            </a:extLst>
          </p:cNvPr>
          <p:cNvSpPr>
            <a:spLocks noGrp="1"/>
          </p:cNvSpPr>
          <p:nvPr>
            <p:ph type="ftr" sz="quarter" idx="11"/>
          </p:nvPr>
        </p:nvSpPr>
        <p:spPr/>
        <p:txBody>
          <a:bodyPr/>
          <a:lstStyle>
            <a:lvl1pPr>
              <a:defRPr/>
            </a:lvl1pPr>
          </a:lstStyle>
          <a:p>
            <a:endParaRPr lang="fr-FR" altLang="fr-FR"/>
          </a:p>
        </p:txBody>
      </p:sp>
      <p:sp>
        <p:nvSpPr>
          <p:cNvPr id="5" name="Espace réservé du numéro de diapositive 4">
            <a:extLst>
              <a:ext uri="{FF2B5EF4-FFF2-40B4-BE49-F238E27FC236}">
                <a16:creationId xmlns:a16="http://schemas.microsoft.com/office/drawing/2014/main" id="{C27366DD-9AE0-2F40-BFCB-6FE4A48FCCEA}"/>
              </a:ext>
            </a:extLst>
          </p:cNvPr>
          <p:cNvSpPr>
            <a:spLocks noGrp="1"/>
          </p:cNvSpPr>
          <p:nvPr>
            <p:ph type="sldNum" sz="quarter" idx="12"/>
          </p:nvPr>
        </p:nvSpPr>
        <p:spPr/>
        <p:txBody>
          <a:bodyPr/>
          <a:lstStyle>
            <a:lvl1pPr>
              <a:defRPr/>
            </a:lvl1pPr>
          </a:lstStyle>
          <a:p>
            <a:fld id="{8D580BC2-2648-B64C-9353-1A6D713561FF}" type="slidenum">
              <a:rPr lang="fr-FR" altLang="fr-FR"/>
              <a:pPr/>
              <a:t>‹N°›</a:t>
            </a:fld>
            <a:endParaRPr lang="fr-FR" altLang="fr-FR"/>
          </a:p>
        </p:txBody>
      </p:sp>
    </p:spTree>
    <p:extLst>
      <p:ext uri="{BB962C8B-B14F-4D97-AF65-F5344CB8AC3E}">
        <p14:creationId xmlns:p14="http://schemas.microsoft.com/office/powerpoint/2010/main" val="136800588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8D58A2A-ED91-C040-B287-D7592109CCC0}"/>
              </a:ext>
            </a:extLst>
          </p:cNvPr>
          <p:cNvSpPr>
            <a:spLocks noGrp="1"/>
          </p:cNvSpPr>
          <p:nvPr>
            <p:ph type="dt" sz="half" idx="10"/>
          </p:nvPr>
        </p:nvSpPr>
        <p:spPr/>
        <p:txBody>
          <a:bodyPr/>
          <a:lstStyle>
            <a:lvl1pPr>
              <a:defRPr/>
            </a:lvl1pPr>
          </a:lstStyle>
          <a:p>
            <a:endParaRPr lang="fr-FR" altLang="fr-FR"/>
          </a:p>
        </p:txBody>
      </p:sp>
      <p:sp>
        <p:nvSpPr>
          <p:cNvPr id="3" name="Espace réservé du pied de page 2">
            <a:extLst>
              <a:ext uri="{FF2B5EF4-FFF2-40B4-BE49-F238E27FC236}">
                <a16:creationId xmlns:a16="http://schemas.microsoft.com/office/drawing/2014/main" id="{2E3D69AF-4D19-754C-B43D-5D969D7058A4}"/>
              </a:ext>
            </a:extLst>
          </p:cNvPr>
          <p:cNvSpPr>
            <a:spLocks noGrp="1"/>
          </p:cNvSpPr>
          <p:nvPr>
            <p:ph type="ftr" sz="quarter" idx="11"/>
          </p:nvPr>
        </p:nvSpPr>
        <p:spPr/>
        <p:txBody>
          <a:bodyPr/>
          <a:lstStyle>
            <a:lvl1pPr>
              <a:defRPr/>
            </a:lvl1pPr>
          </a:lstStyle>
          <a:p>
            <a:endParaRPr lang="fr-FR" altLang="fr-FR"/>
          </a:p>
        </p:txBody>
      </p:sp>
      <p:sp>
        <p:nvSpPr>
          <p:cNvPr id="4" name="Espace réservé du numéro de diapositive 3">
            <a:extLst>
              <a:ext uri="{FF2B5EF4-FFF2-40B4-BE49-F238E27FC236}">
                <a16:creationId xmlns:a16="http://schemas.microsoft.com/office/drawing/2014/main" id="{89054447-1A7E-054E-B418-FBA126D5338F}"/>
              </a:ext>
            </a:extLst>
          </p:cNvPr>
          <p:cNvSpPr>
            <a:spLocks noGrp="1"/>
          </p:cNvSpPr>
          <p:nvPr>
            <p:ph type="sldNum" sz="quarter" idx="12"/>
          </p:nvPr>
        </p:nvSpPr>
        <p:spPr/>
        <p:txBody>
          <a:bodyPr/>
          <a:lstStyle>
            <a:lvl1pPr>
              <a:defRPr/>
            </a:lvl1pPr>
          </a:lstStyle>
          <a:p>
            <a:fld id="{0797100B-8B3C-3148-B8EA-CA4E5154CED6}" type="slidenum">
              <a:rPr lang="fr-FR" altLang="fr-FR"/>
              <a:pPr/>
              <a:t>‹N°›</a:t>
            </a:fld>
            <a:endParaRPr lang="fr-FR" altLang="fr-FR"/>
          </a:p>
        </p:txBody>
      </p:sp>
    </p:spTree>
    <p:extLst>
      <p:ext uri="{BB962C8B-B14F-4D97-AF65-F5344CB8AC3E}">
        <p14:creationId xmlns:p14="http://schemas.microsoft.com/office/powerpoint/2010/main" val="303544705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16A670-EC88-5749-92A8-222BB7E5957E}"/>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22A2E8A-F83D-594C-8DD7-1CB242B9FFE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6ECA048-90F1-BE49-B58F-05FCE94BA7A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A5DB90E-960B-184E-8E64-192E814031EA}"/>
              </a:ext>
            </a:extLst>
          </p:cNvPr>
          <p:cNvSpPr>
            <a:spLocks noGrp="1"/>
          </p:cNvSpPr>
          <p:nvPr>
            <p:ph type="dt" sz="half" idx="10"/>
          </p:nvPr>
        </p:nvSpPr>
        <p:spPr/>
        <p:txBody>
          <a:bodyPr/>
          <a:lstStyle>
            <a:lvl1pPr>
              <a:defRPr/>
            </a:lvl1pPr>
          </a:lstStyle>
          <a:p>
            <a:endParaRPr lang="fr-FR" altLang="fr-FR"/>
          </a:p>
        </p:txBody>
      </p:sp>
      <p:sp>
        <p:nvSpPr>
          <p:cNvPr id="6" name="Espace réservé du pied de page 5">
            <a:extLst>
              <a:ext uri="{FF2B5EF4-FFF2-40B4-BE49-F238E27FC236}">
                <a16:creationId xmlns:a16="http://schemas.microsoft.com/office/drawing/2014/main" id="{E3A9C182-BC30-0142-9964-45EC3E99AA02}"/>
              </a:ext>
            </a:extLst>
          </p:cNvPr>
          <p:cNvSpPr>
            <a:spLocks noGrp="1"/>
          </p:cNvSpPr>
          <p:nvPr>
            <p:ph type="ftr" sz="quarter" idx="11"/>
          </p:nvPr>
        </p:nvSpPr>
        <p:spPr/>
        <p:txBody>
          <a:bodyPr/>
          <a:lstStyle>
            <a:lvl1pPr>
              <a:defRPr/>
            </a:lvl1pPr>
          </a:lstStyle>
          <a:p>
            <a:endParaRPr lang="fr-FR" altLang="fr-FR"/>
          </a:p>
        </p:txBody>
      </p:sp>
      <p:sp>
        <p:nvSpPr>
          <p:cNvPr id="7" name="Espace réservé du numéro de diapositive 6">
            <a:extLst>
              <a:ext uri="{FF2B5EF4-FFF2-40B4-BE49-F238E27FC236}">
                <a16:creationId xmlns:a16="http://schemas.microsoft.com/office/drawing/2014/main" id="{5F6E9968-C477-3445-A5A7-CCAC550A512A}"/>
              </a:ext>
            </a:extLst>
          </p:cNvPr>
          <p:cNvSpPr>
            <a:spLocks noGrp="1"/>
          </p:cNvSpPr>
          <p:nvPr>
            <p:ph type="sldNum" sz="quarter" idx="12"/>
          </p:nvPr>
        </p:nvSpPr>
        <p:spPr/>
        <p:txBody>
          <a:bodyPr/>
          <a:lstStyle>
            <a:lvl1pPr>
              <a:defRPr/>
            </a:lvl1pPr>
          </a:lstStyle>
          <a:p>
            <a:fld id="{4E389E04-F672-DD46-B233-372C6965A7ED}" type="slidenum">
              <a:rPr lang="fr-FR" altLang="fr-FR"/>
              <a:pPr/>
              <a:t>‹N°›</a:t>
            </a:fld>
            <a:endParaRPr lang="fr-FR" altLang="fr-FR"/>
          </a:p>
        </p:txBody>
      </p:sp>
    </p:spTree>
    <p:extLst>
      <p:ext uri="{BB962C8B-B14F-4D97-AF65-F5344CB8AC3E}">
        <p14:creationId xmlns:p14="http://schemas.microsoft.com/office/powerpoint/2010/main" val="348422981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728B09-63E3-5944-8541-E3FD2A68A55B}"/>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485A604-93C9-5740-B8A1-969762C6117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45F24255-B425-B840-BD20-9EDB5001564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D9578F3-5305-D742-B7D5-B0BAA56AB266}"/>
              </a:ext>
            </a:extLst>
          </p:cNvPr>
          <p:cNvSpPr>
            <a:spLocks noGrp="1"/>
          </p:cNvSpPr>
          <p:nvPr>
            <p:ph type="dt" sz="half" idx="10"/>
          </p:nvPr>
        </p:nvSpPr>
        <p:spPr/>
        <p:txBody>
          <a:bodyPr/>
          <a:lstStyle>
            <a:lvl1pPr>
              <a:defRPr/>
            </a:lvl1pPr>
          </a:lstStyle>
          <a:p>
            <a:endParaRPr lang="fr-FR" altLang="fr-FR"/>
          </a:p>
        </p:txBody>
      </p:sp>
      <p:sp>
        <p:nvSpPr>
          <p:cNvPr id="6" name="Espace réservé du pied de page 5">
            <a:extLst>
              <a:ext uri="{FF2B5EF4-FFF2-40B4-BE49-F238E27FC236}">
                <a16:creationId xmlns:a16="http://schemas.microsoft.com/office/drawing/2014/main" id="{4E9BAF6B-9172-AD4B-9BF1-BFFE89E93C42}"/>
              </a:ext>
            </a:extLst>
          </p:cNvPr>
          <p:cNvSpPr>
            <a:spLocks noGrp="1"/>
          </p:cNvSpPr>
          <p:nvPr>
            <p:ph type="ftr" sz="quarter" idx="11"/>
          </p:nvPr>
        </p:nvSpPr>
        <p:spPr/>
        <p:txBody>
          <a:bodyPr/>
          <a:lstStyle>
            <a:lvl1pPr>
              <a:defRPr/>
            </a:lvl1pPr>
          </a:lstStyle>
          <a:p>
            <a:endParaRPr lang="fr-FR" altLang="fr-FR"/>
          </a:p>
        </p:txBody>
      </p:sp>
      <p:sp>
        <p:nvSpPr>
          <p:cNvPr id="7" name="Espace réservé du numéro de diapositive 6">
            <a:extLst>
              <a:ext uri="{FF2B5EF4-FFF2-40B4-BE49-F238E27FC236}">
                <a16:creationId xmlns:a16="http://schemas.microsoft.com/office/drawing/2014/main" id="{2079596D-C3CB-2B4D-B42E-72CD41BD870D}"/>
              </a:ext>
            </a:extLst>
          </p:cNvPr>
          <p:cNvSpPr>
            <a:spLocks noGrp="1"/>
          </p:cNvSpPr>
          <p:nvPr>
            <p:ph type="sldNum" sz="quarter" idx="12"/>
          </p:nvPr>
        </p:nvSpPr>
        <p:spPr/>
        <p:txBody>
          <a:bodyPr/>
          <a:lstStyle>
            <a:lvl1pPr>
              <a:defRPr/>
            </a:lvl1pPr>
          </a:lstStyle>
          <a:p>
            <a:fld id="{1E52654C-2133-4D47-B9B8-605BA4568F4C}" type="slidenum">
              <a:rPr lang="fr-FR" altLang="fr-FR"/>
              <a:pPr/>
              <a:t>‹N°›</a:t>
            </a:fld>
            <a:endParaRPr lang="fr-FR" altLang="fr-FR"/>
          </a:p>
        </p:txBody>
      </p:sp>
    </p:spTree>
    <p:extLst>
      <p:ext uri="{BB962C8B-B14F-4D97-AF65-F5344CB8AC3E}">
        <p14:creationId xmlns:p14="http://schemas.microsoft.com/office/powerpoint/2010/main" val="117096308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2" name="Picture 28">
            <a:extLst>
              <a:ext uri="{FF2B5EF4-FFF2-40B4-BE49-F238E27FC236}">
                <a16:creationId xmlns:a16="http://schemas.microsoft.com/office/drawing/2014/main" id="{948AD1C5-E3F5-2E48-9E60-9794DBEE376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a:extLst>
              <a:ext uri="{FF2B5EF4-FFF2-40B4-BE49-F238E27FC236}">
                <a16:creationId xmlns:a16="http://schemas.microsoft.com/office/drawing/2014/main" id="{4FAAE34F-A3FD-0740-A16E-D6285183FD0C}"/>
              </a:ext>
            </a:extLst>
          </p:cNvPr>
          <p:cNvSpPr>
            <a:spLocks noGrp="1" noChangeArrowheads="1"/>
          </p:cNvSpPr>
          <p:nvPr>
            <p:ph type="title"/>
          </p:nvPr>
        </p:nvSpPr>
        <p:spPr bwMode="auto">
          <a:xfrm>
            <a:off x="2627313" y="0"/>
            <a:ext cx="619283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a:extLst>
              <a:ext uri="{FF2B5EF4-FFF2-40B4-BE49-F238E27FC236}">
                <a16:creationId xmlns:a16="http://schemas.microsoft.com/office/drawing/2014/main" id="{C73E54F2-180E-F644-928E-DE73D250A5C0}"/>
              </a:ext>
            </a:extLst>
          </p:cNvPr>
          <p:cNvSpPr>
            <a:spLocks noGrp="1" noChangeArrowheads="1"/>
          </p:cNvSpPr>
          <p:nvPr>
            <p:ph type="body" idx="1"/>
          </p:nvPr>
        </p:nvSpPr>
        <p:spPr bwMode="auto">
          <a:xfrm>
            <a:off x="323850" y="1557338"/>
            <a:ext cx="8507413"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a:extLst>
              <a:ext uri="{FF2B5EF4-FFF2-40B4-BE49-F238E27FC236}">
                <a16:creationId xmlns:a16="http://schemas.microsoft.com/office/drawing/2014/main" id="{2E30EB8F-72BF-F047-9A7B-E83EC61285B9}"/>
              </a:ext>
            </a:extLst>
          </p:cNvPr>
          <p:cNvSpPr>
            <a:spLocks noGrp="1" noChangeArrowheads="1"/>
          </p:cNvSpPr>
          <p:nvPr>
            <p:ph type="dt" sz="half" idx="2"/>
          </p:nvPr>
        </p:nvSpPr>
        <p:spPr bwMode="auto">
          <a:xfrm>
            <a:off x="3708400" y="6454775"/>
            <a:ext cx="792163"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solidFill>
                  <a:schemeClr val="bg2"/>
                </a:solidFill>
              </a:defRPr>
            </a:lvl1pPr>
          </a:lstStyle>
          <a:p>
            <a:endParaRPr lang="fr-FR" altLang="fr-FR"/>
          </a:p>
        </p:txBody>
      </p:sp>
      <p:sp>
        <p:nvSpPr>
          <p:cNvPr id="1029" name="Rectangle 5">
            <a:extLst>
              <a:ext uri="{FF2B5EF4-FFF2-40B4-BE49-F238E27FC236}">
                <a16:creationId xmlns:a16="http://schemas.microsoft.com/office/drawing/2014/main" id="{407C1C2A-1A43-0E4F-9CB8-EBC4503D1E35}"/>
              </a:ext>
            </a:extLst>
          </p:cNvPr>
          <p:cNvSpPr>
            <a:spLocks noGrp="1" noChangeArrowheads="1"/>
          </p:cNvSpPr>
          <p:nvPr>
            <p:ph type="ftr" sz="quarter" idx="3"/>
          </p:nvPr>
        </p:nvSpPr>
        <p:spPr bwMode="auto">
          <a:xfrm>
            <a:off x="4932363" y="6454775"/>
            <a:ext cx="295275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a:solidFill>
                  <a:schemeClr val="bg2"/>
                </a:solidFill>
              </a:defRPr>
            </a:lvl1pPr>
          </a:lstStyle>
          <a:p>
            <a:endParaRPr lang="fr-FR" altLang="fr-FR"/>
          </a:p>
        </p:txBody>
      </p:sp>
      <p:sp>
        <p:nvSpPr>
          <p:cNvPr id="1030" name="Rectangle 6">
            <a:extLst>
              <a:ext uri="{FF2B5EF4-FFF2-40B4-BE49-F238E27FC236}">
                <a16:creationId xmlns:a16="http://schemas.microsoft.com/office/drawing/2014/main" id="{53A4CA65-178A-544E-9F20-A466FB1D2343}"/>
              </a:ext>
            </a:extLst>
          </p:cNvPr>
          <p:cNvSpPr>
            <a:spLocks noGrp="1" noChangeArrowheads="1"/>
          </p:cNvSpPr>
          <p:nvPr>
            <p:ph type="sldNum" sz="quarter" idx="4"/>
          </p:nvPr>
        </p:nvSpPr>
        <p:spPr bwMode="auto">
          <a:xfrm>
            <a:off x="323850" y="6526213"/>
            <a:ext cx="3937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a:solidFill>
                  <a:schemeClr val="bg2"/>
                </a:solidFill>
              </a:defRPr>
            </a:lvl1pPr>
          </a:lstStyle>
          <a:p>
            <a:fld id="{FDF2722B-7B54-A840-8987-9F1FD43C8B72}"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ftr="0" dt="0"/>
  <p:txStyles>
    <p:titleStyle>
      <a:lvl1pPr algn="r" rtl="0" eaLnBrk="1" fontAlgn="base" hangingPunct="1">
        <a:spcBef>
          <a:spcPct val="0"/>
        </a:spcBef>
        <a:spcAft>
          <a:spcPct val="0"/>
        </a:spcAft>
        <a:defRPr sz="2000" b="1" kern="1200">
          <a:solidFill>
            <a:srgbClr val="275091"/>
          </a:solidFill>
          <a:latin typeface="+mj-lt"/>
          <a:ea typeface="+mj-ea"/>
          <a:cs typeface="+mj-cs"/>
        </a:defRPr>
      </a:lvl1pPr>
      <a:lvl2pPr algn="r" rtl="0" eaLnBrk="1" fontAlgn="base" hangingPunct="1">
        <a:spcBef>
          <a:spcPct val="0"/>
        </a:spcBef>
        <a:spcAft>
          <a:spcPct val="0"/>
        </a:spcAft>
        <a:defRPr sz="2000" b="1">
          <a:solidFill>
            <a:srgbClr val="275091"/>
          </a:solidFill>
          <a:latin typeface="Trebuchet MS" panose="020B0703020202090204" pitchFamily="34" charset="0"/>
        </a:defRPr>
      </a:lvl2pPr>
      <a:lvl3pPr algn="r" rtl="0" eaLnBrk="1" fontAlgn="base" hangingPunct="1">
        <a:spcBef>
          <a:spcPct val="0"/>
        </a:spcBef>
        <a:spcAft>
          <a:spcPct val="0"/>
        </a:spcAft>
        <a:defRPr sz="2000" b="1">
          <a:solidFill>
            <a:srgbClr val="275091"/>
          </a:solidFill>
          <a:latin typeface="Trebuchet MS" panose="020B0703020202090204" pitchFamily="34" charset="0"/>
        </a:defRPr>
      </a:lvl3pPr>
      <a:lvl4pPr algn="r" rtl="0" eaLnBrk="1" fontAlgn="base" hangingPunct="1">
        <a:spcBef>
          <a:spcPct val="0"/>
        </a:spcBef>
        <a:spcAft>
          <a:spcPct val="0"/>
        </a:spcAft>
        <a:defRPr sz="2000" b="1">
          <a:solidFill>
            <a:srgbClr val="275091"/>
          </a:solidFill>
          <a:latin typeface="Trebuchet MS" panose="020B0703020202090204" pitchFamily="34" charset="0"/>
        </a:defRPr>
      </a:lvl4pPr>
      <a:lvl5pPr algn="r" rtl="0" eaLnBrk="1" fontAlgn="base" hangingPunct="1">
        <a:spcBef>
          <a:spcPct val="0"/>
        </a:spcBef>
        <a:spcAft>
          <a:spcPct val="0"/>
        </a:spcAft>
        <a:defRPr sz="2000" b="1">
          <a:solidFill>
            <a:srgbClr val="275091"/>
          </a:solidFill>
          <a:latin typeface="Trebuchet MS" panose="020B0703020202090204" pitchFamily="34" charset="0"/>
        </a:defRPr>
      </a:lvl5pPr>
      <a:lvl6pPr marL="457200" algn="r" rtl="0" eaLnBrk="1" fontAlgn="base" hangingPunct="1">
        <a:spcBef>
          <a:spcPct val="0"/>
        </a:spcBef>
        <a:spcAft>
          <a:spcPct val="0"/>
        </a:spcAft>
        <a:defRPr sz="2000" b="1">
          <a:solidFill>
            <a:srgbClr val="275091"/>
          </a:solidFill>
          <a:latin typeface="Trebuchet MS" panose="020B0703020202090204" pitchFamily="34" charset="0"/>
        </a:defRPr>
      </a:lvl6pPr>
      <a:lvl7pPr marL="914400" algn="r" rtl="0" eaLnBrk="1" fontAlgn="base" hangingPunct="1">
        <a:spcBef>
          <a:spcPct val="0"/>
        </a:spcBef>
        <a:spcAft>
          <a:spcPct val="0"/>
        </a:spcAft>
        <a:defRPr sz="2000" b="1">
          <a:solidFill>
            <a:srgbClr val="275091"/>
          </a:solidFill>
          <a:latin typeface="Trebuchet MS" panose="020B0703020202090204" pitchFamily="34" charset="0"/>
        </a:defRPr>
      </a:lvl7pPr>
      <a:lvl8pPr marL="1371600" algn="r" rtl="0" eaLnBrk="1" fontAlgn="base" hangingPunct="1">
        <a:spcBef>
          <a:spcPct val="0"/>
        </a:spcBef>
        <a:spcAft>
          <a:spcPct val="0"/>
        </a:spcAft>
        <a:defRPr sz="2000" b="1">
          <a:solidFill>
            <a:srgbClr val="275091"/>
          </a:solidFill>
          <a:latin typeface="Trebuchet MS" panose="020B0703020202090204" pitchFamily="34" charset="0"/>
        </a:defRPr>
      </a:lvl8pPr>
      <a:lvl9pPr marL="1828800" algn="r" rtl="0" eaLnBrk="1" fontAlgn="base" hangingPunct="1">
        <a:spcBef>
          <a:spcPct val="0"/>
        </a:spcBef>
        <a:spcAft>
          <a:spcPct val="0"/>
        </a:spcAft>
        <a:defRPr sz="2000" b="1">
          <a:solidFill>
            <a:srgbClr val="275091"/>
          </a:solidFill>
          <a:latin typeface="Trebuchet MS" panose="020B0703020202090204" pitchFamily="34" charset="0"/>
        </a:defRPr>
      </a:lvl9pPr>
    </p:titleStyle>
    <p:bodyStyle>
      <a:lvl1pPr marL="342900" indent="-342900" algn="l" rtl="0" eaLnBrk="1" fontAlgn="base" hangingPunct="1">
        <a:spcBef>
          <a:spcPct val="20000"/>
        </a:spcBef>
        <a:spcAft>
          <a:spcPct val="0"/>
        </a:spcAft>
        <a:buClr>
          <a:srgbClr val="39A9DC"/>
        </a:buClr>
        <a:buFont typeface="Arial" panose="020B0604020202020204" pitchFamily="34" charset="0"/>
        <a:buChar char="■"/>
        <a:defRPr sz="2000" kern="1200">
          <a:solidFill>
            <a:srgbClr val="111111"/>
          </a:solidFill>
          <a:latin typeface="+mn-lt"/>
          <a:ea typeface="+mn-ea"/>
          <a:cs typeface="+mn-cs"/>
        </a:defRPr>
      </a:lvl1pPr>
      <a:lvl2pPr marL="742950" indent="-285750" algn="l" rtl="0" eaLnBrk="1" fontAlgn="base" hangingPunct="1">
        <a:spcBef>
          <a:spcPct val="20000"/>
        </a:spcBef>
        <a:spcAft>
          <a:spcPct val="0"/>
        </a:spcAft>
        <a:buClr>
          <a:srgbClr val="AFCB55"/>
        </a:buClr>
        <a:buFont typeface="Wingdings" pitchFamily="2" charset="2"/>
        <a:buChar char="à"/>
        <a:defRPr kern="1200">
          <a:solidFill>
            <a:srgbClr val="111111"/>
          </a:solidFill>
          <a:latin typeface="+mn-lt"/>
          <a:ea typeface="+mn-ea"/>
          <a:cs typeface="+mn-cs"/>
        </a:defRPr>
      </a:lvl2pPr>
      <a:lvl3pPr marL="1143000" indent="-228600" algn="l" rtl="0" eaLnBrk="1" fontAlgn="base" hangingPunct="1">
        <a:spcBef>
          <a:spcPct val="20000"/>
        </a:spcBef>
        <a:spcAft>
          <a:spcPct val="0"/>
        </a:spcAft>
        <a:buClr>
          <a:srgbClr val="275091"/>
        </a:buClr>
        <a:buChar char="•"/>
        <a:defRPr sz="1600" kern="1200">
          <a:solidFill>
            <a:srgbClr val="111111"/>
          </a:solidFill>
          <a:latin typeface="+mn-lt"/>
          <a:ea typeface="+mn-ea"/>
          <a:cs typeface="+mn-cs"/>
        </a:defRPr>
      </a:lvl3pPr>
      <a:lvl4pPr marL="1600200" indent="-228600" algn="l" rtl="0" eaLnBrk="1" fontAlgn="base" hangingPunct="1">
        <a:spcBef>
          <a:spcPct val="20000"/>
        </a:spcBef>
        <a:spcAft>
          <a:spcPct val="0"/>
        </a:spcAft>
        <a:buClr>
          <a:schemeClr val="bg2"/>
        </a:buClr>
        <a:buFont typeface="Times New Roman" panose="02020603050405020304" pitchFamily="18" charset="0"/>
        <a:buChar char="-"/>
        <a:defRPr sz="1400" kern="1200">
          <a:solidFill>
            <a:srgbClr val="111111"/>
          </a:solidFill>
          <a:latin typeface="+mn-lt"/>
          <a:ea typeface="+mn-ea"/>
          <a:cs typeface="+mn-cs"/>
        </a:defRPr>
      </a:lvl4pPr>
      <a:lvl5pPr marL="2057400" indent="-228600" algn="l" rtl="0" eaLnBrk="1" fontAlgn="base" hangingPunct="1">
        <a:spcBef>
          <a:spcPct val="20000"/>
        </a:spcBef>
        <a:spcAft>
          <a:spcPct val="0"/>
        </a:spcAft>
        <a:buFont typeface="Times New Roman" panose="02020603050405020304" pitchFamily="18" charset="0"/>
        <a:buChar char="-"/>
        <a:defRPr sz="1200" kern="1200">
          <a:solidFill>
            <a:srgbClr val="11111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938D483-3538-B34A-B2BD-F90CD69644BB}"/>
              </a:ext>
            </a:extLst>
          </p:cNvPr>
          <p:cNvSpPr>
            <a:spLocks noGrp="1" noChangeArrowheads="1"/>
          </p:cNvSpPr>
          <p:nvPr>
            <p:ph type="ctrTitle"/>
          </p:nvPr>
        </p:nvSpPr>
        <p:spPr>
          <a:xfrm>
            <a:off x="143508" y="4437112"/>
            <a:ext cx="8856984" cy="1152525"/>
          </a:xfrm>
          <a:noFill/>
        </p:spPr>
        <p:txBody>
          <a:bodyPr/>
          <a:lstStyle/>
          <a:p>
            <a:pPr>
              <a:lnSpc>
                <a:spcPct val="100000"/>
              </a:lnSpc>
            </a:pPr>
            <a:r>
              <a:rPr lang="fr-FR" altLang="fr-FR" dirty="0">
                <a:latin typeface="Avenir Book" panose="02000503020000020003" pitchFamily="2" charset="0"/>
              </a:rPr>
              <a:t>﻿Recommandations de Pratiques Professionnelles 2022</a:t>
            </a:r>
            <a:br>
              <a:rPr lang="fr-FR" altLang="fr-FR" dirty="0">
                <a:latin typeface="Avenir Book" panose="02000503020000020003" pitchFamily="2" charset="0"/>
              </a:rPr>
            </a:br>
            <a:r>
              <a:rPr lang="fr-FR" altLang="fr-FR" dirty="0">
                <a:latin typeface="Avenir Book" panose="02000503020000020003" pitchFamily="2" charset="0"/>
              </a:rPr>
              <a:t>Prise en charge des urgences obstétricales en médecine d’urgence</a:t>
            </a:r>
          </a:p>
        </p:txBody>
      </p:sp>
      <p:sp>
        <p:nvSpPr>
          <p:cNvPr id="4099" name="Rectangle 3">
            <a:extLst>
              <a:ext uri="{FF2B5EF4-FFF2-40B4-BE49-F238E27FC236}">
                <a16:creationId xmlns:a16="http://schemas.microsoft.com/office/drawing/2014/main" id="{E343BC4D-BAFC-6E4A-800E-62CC853CDB71}"/>
              </a:ext>
            </a:extLst>
          </p:cNvPr>
          <p:cNvSpPr>
            <a:spLocks noGrp="1" noChangeArrowheads="1"/>
          </p:cNvSpPr>
          <p:nvPr>
            <p:ph type="subTitle" idx="1"/>
          </p:nvPr>
        </p:nvSpPr>
        <p:spPr>
          <a:xfrm>
            <a:off x="1619672" y="6381328"/>
            <a:ext cx="6049963" cy="286345"/>
          </a:xfrm>
          <a:noFill/>
        </p:spPr>
        <p:txBody>
          <a:bodyPr/>
          <a:lstStyle/>
          <a:p>
            <a:r>
              <a:rPr lang="fr-FR" altLang="fr-FR" dirty="0">
                <a:solidFill>
                  <a:srgbClr val="8DC7E9"/>
                </a:solidFill>
              </a:rPr>
              <a:t>Dr Thomas BIZOUARD – Département de Médecine d’Urgence – CHU d’Angers</a:t>
            </a:r>
          </a:p>
        </p:txBody>
      </p:sp>
      <p:pic>
        <p:nvPicPr>
          <p:cNvPr id="3" name="Image 2">
            <a:extLst>
              <a:ext uri="{FF2B5EF4-FFF2-40B4-BE49-F238E27FC236}">
                <a16:creationId xmlns:a16="http://schemas.microsoft.com/office/drawing/2014/main" id="{D74312EC-293A-7406-867F-092B1E204BD3}"/>
              </a:ext>
            </a:extLst>
          </p:cNvPr>
          <p:cNvPicPr>
            <a:picLocks noChangeAspect="1"/>
          </p:cNvPicPr>
          <p:nvPr/>
        </p:nvPicPr>
        <p:blipFill>
          <a:blip r:embed="rId3"/>
          <a:stretch>
            <a:fillRect/>
          </a:stretch>
        </p:blipFill>
        <p:spPr>
          <a:xfrm>
            <a:off x="971972" y="190327"/>
            <a:ext cx="1295400" cy="844550"/>
          </a:xfrm>
          <a:prstGeom prst="rect">
            <a:avLst/>
          </a:prstGeom>
        </p:spPr>
      </p:pic>
      <p:pic>
        <p:nvPicPr>
          <p:cNvPr id="5" name="Image 4">
            <a:extLst>
              <a:ext uri="{FF2B5EF4-FFF2-40B4-BE49-F238E27FC236}">
                <a16:creationId xmlns:a16="http://schemas.microsoft.com/office/drawing/2014/main" id="{BF6EDFBD-F3D4-CDA9-C378-36F2D074495C}"/>
              </a:ext>
            </a:extLst>
          </p:cNvPr>
          <p:cNvPicPr>
            <a:picLocks noChangeAspect="1"/>
          </p:cNvPicPr>
          <p:nvPr/>
        </p:nvPicPr>
        <p:blipFill>
          <a:blip r:embed="rId4"/>
          <a:stretch>
            <a:fillRect/>
          </a:stretch>
        </p:blipFill>
        <p:spPr>
          <a:xfrm>
            <a:off x="3835724" y="188543"/>
            <a:ext cx="1472551" cy="844551"/>
          </a:xfrm>
          <a:prstGeom prst="rect">
            <a:avLst/>
          </a:prstGeom>
        </p:spPr>
      </p:pic>
      <p:pic>
        <p:nvPicPr>
          <p:cNvPr id="7" name="Image 6">
            <a:extLst>
              <a:ext uri="{FF2B5EF4-FFF2-40B4-BE49-F238E27FC236}">
                <a16:creationId xmlns:a16="http://schemas.microsoft.com/office/drawing/2014/main" id="{DC6D7345-3022-80A6-A371-D31E4D8658AE}"/>
              </a:ext>
            </a:extLst>
          </p:cNvPr>
          <p:cNvPicPr>
            <a:picLocks noChangeAspect="1"/>
          </p:cNvPicPr>
          <p:nvPr/>
        </p:nvPicPr>
        <p:blipFill>
          <a:blip r:embed="rId5"/>
          <a:stretch>
            <a:fillRect/>
          </a:stretch>
        </p:blipFill>
        <p:spPr>
          <a:xfrm>
            <a:off x="6609430" y="187896"/>
            <a:ext cx="2391062" cy="843904"/>
          </a:xfrm>
          <a:prstGeom prst="rect">
            <a:avLst/>
          </a:prstGeom>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7B75915-FD77-B1CF-1209-CD4CBAB163CE}"/>
              </a:ext>
            </a:extLst>
          </p:cNvPr>
          <p:cNvSpPr>
            <a:spLocks noGrp="1"/>
          </p:cNvSpPr>
          <p:nvPr>
            <p:ph idx="1"/>
          </p:nvPr>
        </p:nvSpPr>
        <p:spPr>
          <a:xfrm>
            <a:off x="323850" y="3351768"/>
            <a:ext cx="8507413" cy="3200290"/>
          </a:xfrm>
        </p:spPr>
        <p:txBody>
          <a:bodyPr/>
          <a:lstStyle/>
          <a:p>
            <a:r>
              <a:rPr lang="fr-FR" dirty="0">
                <a:latin typeface="Avenir Book" panose="02000503020000020003" pitchFamily="2" charset="0"/>
              </a:rPr>
              <a:t>﻿ Ne pas réaliser de délivrance artificielle</a:t>
            </a:r>
          </a:p>
          <a:p>
            <a:endParaRPr lang="fr-FR" dirty="0">
              <a:latin typeface="Avenir Book" panose="02000503020000020003" pitchFamily="2" charset="0"/>
            </a:endParaRPr>
          </a:p>
          <a:p>
            <a:endParaRPr lang="fr-FR" dirty="0">
              <a:latin typeface="Avenir Book" panose="02000503020000020003" pitchFamily="2" charset="0"/>
            </a:endParaRPr>
          </a:p>
          <a:p>
            <a:endParaRPr lang="fr-FR" dirty="0">
              <a:latin typeface="Avenir Book" panose="02000503020000020003" pitchFamily="2" charset="0"/>
            </a:endParaRPr>
          </a:p>
          <a:p>
            <a:endParaRPr lang="fr-FR" dirty="0">
              <a:latin typeface="Avenir Book" panose="02000503020000020003" pitchFamily="2" charset="0"/>
            </a:endParaRPr>
          </a:p>
          <a:p>
            <a:endParaRPr lang="fr-FR" dirty="0">
              <a:latin typeface="Avenir Book" panose="02000503020000020003" pitchFamily="2" charset="0"/>
            </a:endParaRPr>
          </a:p>
          <a:p>
            <a:pPr marL="0" indent="0">
              <a:buNone/>
            </a:pPr>
            <a:endParaRPr lang="fr-FR" dirty="0">
              <a:latin typeface="Avenir Book" panose="02000503020000020003" pitchFamily="2" charset="0"/>
            </a:endParaRPr>
          </a:p>
          <a:p>
            <a:pPr marL="0" indent="0">
              <a:buNone/>
            </a:pPr>
            <a:r>
              <a:rPr lang="fr-FR" dirty="0">
                <a:latin typeface="Avenir Book" panose="02000503020000020003" pitchFamily="2" charset="0"/>
              </a:rPr>
              <a:t>﻿</a:t>
            </a:r>
            <a:r>
              <a:rPr lang="fr-FR" sz="1400" dirty="0" err="1">
                <a:latin typeface="Avenir Book" panose="02000503020000020003" pitchFamily="2" charset="0"/>
              </a:rPr>
              <a:t>Frolova</a:t>
            </a:r>
            <a:r>
              <a:rPr lang="fr-FR" sz="1400" dirty="0">
                <a:latin typeface="Avenir Book" panose="02000503020000020003" pitchFamily="2" charset="0"/>
              </a:rPr>
              <a:t> AI, Stout MJ, </a:t>
            </a:r>
            <a:r>
              <a:rPr lang="fr-FR" sz="1400" dirty="0" err="1">
                <a:latin typeface="Avenir Book" panose="02000503020000020003" pitchFamily="2" charset="0"/>
              </a:rPr>
              <a:t>Tuuli</a:t>
            </a:r>
            <a:r>
              <a:rPr lang="fr-FR" sz="1400" dirty="0">
                <a:latin typeface="Avenir Book" panose="02000503020000020003" pitchFamily="2" charset="0"/>
              </a:rPr>
              <a:t> MG, et al. Duration of the </a:t>
            </a:r>
            <a:r>
              <a:rPr lang="fr-FR" sz="1400" dirty="0" err="1">
                <a:latin typeface="Avenir Book" panose="02000503020000020003" pitchFamily="2" charset="0"/>
              </a:rPr>
              <a:t>Third</a:t>
            </a:r>
            <a:r>
              <a:rPr lang="fr-FR" sz="1400" dirty="0">
                <a:latin typeface="Avenir Book" panose="02000503020000020003" pitchFamily="2" charset="0"/>
              </a:rPr>
              <a:t> Stage of Labor and Risk of Postpartum </a:t>
            </a:r>
            <a:r>
              <a:rPr lang="fr-FR" sz="1400" dirty="0" err="1">
                <a:latin typeface="Avenir Book" panose="02000503020000020003" pitchFamily="2" charset="0"/>
              </a:rPr>
              <a:t>Hemorrhage</a:t>
            </a:r>
            <a:r>
              <a:rPr lang="fr-FR" sz="1400" dirty="0">
                <a:latin typeface="Avenir Book" panose="02000503020000020003" pitchFamily="2" charset="0"/>
              </a:rPr>
              <a:t>. </a:t>
            </a:r>
            <a:r>
              <a:rPr lang="fr-FR" sz="1400" dirty="0" err="1">
                <a:latin typeface="Avenir Book" panose="02000503020000020003" pitchFamily="2" charset="0"/>
              </a:rPr>
              <a:t>Obstet</a:t>
            </a:r>
            <a:r>
              <a:rPr lang="fr-FR" sz="1400" dirty="0">
                <a:latin typeface="Avenir Book" panose="02000503020000020003" pitchFamily="2" charset="0"/>
              </a:rPr>
              <a:t> </a:t>
            </a:r>
            <a:r>
              <a:rPr lang="fr-FR" sz="1400" dirty="0" err="1">
                <a:latin typeface="Avenir Book" panose="02000503020000020003" pitchFamily="2" charset="0"/>
              </a:rPr>
              <a:t>Gynecol</a:t>
            </a:r>
            <a:r>
              <a:rPr lang="fr-FR" sz="1400" dirty="0">
                <a:latin typeface="Avenir Book" panose="02000503020000020003" pitchFamily="2" charset="0"/>
              </a:rPr>
              <a:t> 2016;127(5):951-6</a:t>
            </a:r>
            <a:endParaRPr lang="fr-FR" dirty="0">
              <a:latin typeface="Avenir Book" panose="02000503020000020003" pitchFamily="2" charset="0"/>
            </a:endParaRPr>
          </a:p>
        </p:txBody>
      </p:sp>
      <p:sp>
        <p:nvSpPr>
          <p:cNvPr id="4" name="Espace réservé du numéro de diapositive 3">
            <a:extLst>
              <a:ext uri="{FF2B5EF4-FFF2-40B4-BE49-F238E27FC236}">
                <a16:creationId xmlns:a16="http://schemas.microsoft.com/office/drawing/2014/main" id="{43FAAF52-5ABD-A8AC-11A4-7D801C966163}"/>
              </a:ext>
            </a:extLst>
          </p:cNvPr>
          <p:cNvSpPr>
            <a:spLocks noGrp="1"/>
          </p:cNvSpPr>
          <p:nvPr>
            <p:ph type="sldNum" sz="quarter" idx="12"/>
          </p:nvPr>
        </p:nvSpPr>
        <p:spPr/>
        <p:txBody>
          <a:bodyPr/>
          <a:lstStyle/>
          <a:p>
            <a:fld id="{1E9338B7-B3C0-9E4E-A9D7-3CEA9409064A}" type="slidenum">
              <a:rPr lang="fr-FR" altLang="fr-FR" smtClean="0"/>
              <a:pPr/>
              <a:t>10</a:t>
            </a:fld>
            <a:endParaRPr lang="fr-FR" altLang="fr-FR"/>
          </a:p>
        </p:txBody>
      </p:sp>
      <p:sp>
        <p:nvSpPr>
          <p:cNvPr id="5" name="Rectangle 4">
            <a:extLst>
              <a:ext uri="{FF2B5EF4-FFF2-40B4-BE49-F238E27FC236}">
                <a16:creationId xmlns:a16="http://schemas.microsoft.com/office/drawing/2014/main" id="{F7FC56A5-215C-6162-1546-5F68073187C7}"/>
              </a:ext>
            </a:extLst>
          </p:cNvPr>
          <p:cNvSpPr/>
          <p:nvPr/>
        </p:nvSpPr>
        <p:spPr>
          <a:xfrm>
            <a:off x="0" y="1412776"/>
            <a:ext cx="9144000" cy="1938992"/>
          </a:xfrm>
          <a:prstGeom prst="rect">
            <a:avLst/>
          </a:prstGeom>
        </p:spPr>
        <p:txBody>
          <a:bodyPr wrap="square">
            <a:spAutoFit/>
          </a:bodyPr>
          <a:lstStyle/>
          <a:p>
            <a:r>
              <a:rPr lang="fr-FR" dirty="0"/>
              <a:t>﻿</a:t>
            </a:r>
            <a:r>
              <a:rPr lang="fr-FR" sz="2400" b="1" dirty="0">
                <a:solidFill>
                  <a:srgbClr val="39A9DC"/>
                </a:solidFill>
                <a:latin typeface="Trebuchet MS" panose="020B0703020202090204" pitchFamily="34" charset="0"/>
              </a:rPr>
              <a:t>Après un accouchement hors structure maternité, la réalisation d’une délivrance artificielle en cas d’absence de délivrance spontanée 30 minutes après l’expulsion fœtale permet-elle de réduire le risque d’hémorragie du post-partum ?</a:t>
            </a:r>
          </a:p>
        </p:txBody>
      </p:sp>
      <p:sp>
        <p:nvSpPr>
          <p:cNvPr id="6" name="Titre 1">
            <a:extLst>
              <a:ext uri="{FF2B5EF4-FFF2-40B4-BE49-F238E27FC236}">
                <a16:creationId xmlns:a16="http://schemas.microsoft.com/office/drawing/2014/main" id="{6D9E71E6-ABF1-127E-8BDE-1E47A0ADB18D}"/>
              </a:ext>
            </a:extLst>
          </p:cNvPr>
          <p:cNvSpPr>
            <a:spLocks noGrp="1"/>
          </p:cNvSpPr>
          <p:nvPr>
            <p:ph type="title"/>
          </p:nvPr>
        </p:nvSpPr>
        <p:spPr>
          <a:xfrm>
            <a:off x="2627313" y="0"/>
            <a:ext cx="6192837" cy="765175"/>
          </a:xfrm>
        </p:spPr>
        <p:txBody>
          <a:bodyPr/>
          <a:lstStyle/>
          <a:p>
            <a:r>
              <a:rPr lang="fr-FR" dirty="0"/>
              <a:t>﻿HÉMORRAGIE DU POST-PARTUM (PRÉVENTION ET PRISE EN CHARGE)</a:t>
            </a:r>
          </a:p>
        </p:txBody>
      </p:sp>
      <p:pic>
        <p:nvPicPr>
          <p:cNvPr id="7" name="Image 6">
            <a:extLst>
              <a:ext uri="{FF2B5EF4-FFF2-40B4-BE49-F238E27FC236}">
                <a16:creationId xmlns:a16="http://schemas.microsoft.com/office/drawing/2014/main" id="{ECD089F4-F29C-0979-7E9B-0659DE77E515}"/>
              </a:ext>
            </a:extLst>
          </p:cNvPr>
          <p:cNvPicPr>
            <a:picLocks noChangeAspect="1"/>
          </p:cNvPicPr>
          <p:nvPr/>
        </p:nvPicPr>
        <p:blipFill>
          <a:blip r:embed="rId3"/>
          <a:stretch>
            <a:fillRect/>
          </a:stretch>
        </p:blipFill>
        <p:spPr>
          <a:xfrm>
            <a:off x="5156200" y="3861048"/>
            <a:ext cx="3987800" cy="355600"/>
          </a:xfrm>
          <a:prstGeom prst="rect">
            <a:avLst/>
          </a:prstGeom>
        </p:spPr>
      </p:pic>
    </p:spTree>
    <p:extLst>
      <p:ext uri="{BB962C8B-B14F-4D97-AF65-F5344CB8AC3E}">
        <p14:creationId xmlns:p14="http://schemas.microsoft.com/office/powerpoint/2010/main" val="250272083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6938FC4-E6C0-89AD-5010-6EEC3FEDA4A9}"/>
              </a:ext>
            </a:extLst>
          </p:cNvPr>
          <p:cNvSpPr>
            <a:spLocks noGrp="1"/>
          </p:cNvSpPr>
          <p:nvPr>
            <p:ph idx="1"/>
          </p:nvPr>
        </p:nvSpPr>
        <p:spPr>
          <a:xfrm>
            <a:off x="323850" y="3212976"/>
            <a:ext cx="8507413" cy="4248472"/>
          </a:xfrm>
        </p:spPr>
        <p:txBody>
          <a:bodyPr/>
          <a:lstStyle/>
          <a:p>
            <a:r>
              <a:rPr lang="fr-FR" dirty="0">
                <a:latin typeface="Avenir Book" panose="02000503020000020003" pitchFamily="2" charset="0"/>
              </a:rPr>
              <a:t>﻿</a:t>
            </a:r>
            <a:r>
              <a:rPr lang="fr-FR" sz="1800" dirty="0">
                <a:latin typeface="Avenir Book" panose="02000503020000020003" pitchFamily="2" charset="0"/>
              </a:rPr>
              <a:t>Administrer 1g d’acide tranexamique en intraveineux dans un délai maximal d’1h à 3h après le début du saignement</a:t>
            </a:r>
          </a:p>
          <a:p>
            <a:endParaRPr lang="fr-FR" sz="1800" dirty="0">
              <a:latin typeface="Avenir Book" panose="02000503020000020003" pitchFamily="2" charset="0"/>
            </a:endParaRPr>
          </a:p>
          <a:p>
            <a:r>
              <a:rPr lang="fr-FR" sz="1800" dirty="0">
                <a:latin typeface="Avenir Book" panose="02000503020000020003" pitchFamily="2" charset="0"/>
              </a:rPr>
              <a:t>EXADELI ﻿réduction significative des pertes sanguines, baisse du nombre de concentrés érythrocytaires transfusés, après administration d’acide tranexamique</a:t>
            </a:r>
          </a:p>
          <a:p>
            <a:r>
              <a:rPr lang="fr-FR" sz="1800" dirty="0">
                <a:latin typeface="Avenir Book" panose="02000503020000020003" pitchFamily="2" charset="0"/>
              </a:rPr>
              <a:t>WOMAN : ﻿baisse de la mortalité liée au saignement</a:t>
            </a:r>
          </a:p>
          <a:p>
            <a:endParaRPr lang="fr-FR" sz="1800" dirty="0">
              <a:latin typeface="Avenir Book" panose="02000503020000020003" pitchFamily="2" charset="0"/>
            </a:endParaRPr>
          </a:p>
          <a:p>
            <a:pPr marL="0" indent="0">
              <a:buNone/>
            </a:pPr>
            <a:r>
              <a:rPr lang="fr-FR" sz="1200" dirty="0" err="1">
                <a:latin typeface="Avenir Book" panose="02000503020000020003" pitchFamily="2" charset="0"/>
              </a:rPr>
              <a:t>Ducloy-Bouthors</a:t>
            </a:r>
            <a:r>
              <a:rPr lang="fr-FR" sz="1200" dirty="0">
                <a:latin typeface="Avenir Book" panose="02000503020000020003" pitchFamily="2" charset="0"/>
              </a:rPr>
              <a:t> AS, Jude B, Duhamel A, et al. High-dose </a:t>
            </a:r>
            <a:r>
              <a:rPr lang="fr-FR" sz="1200" dirty="0" err="1">
                <a:latin typeface="Avenir Book" panose="02000503020000020003" pitchFamily="2" charset="0"/>
              </a:rPr>
              <a:t>tranexamic</a:t>
            </a:r>
            <a:r>
              <a:rPr lang="fr-FR" sz="1200" dirty="0">
                <a:latin typeface="Avenir Book" panose="02000503020000020003" pitchFamily="2" charset="0"/>
              </a:rPr>
              <a:t> </a:t>
            </a:r>
            <a:r>
              <a:rPr lang="fr-FR" sz="1200" dirty="0" err="1">
                <a:latin typeface="Avenir Book" panose="02000503020000020003" pitchFamily="2" charset="0"/>
              </a:rPr>
              <a:t>acid</a:t>
            </a:r>
            <a:r>
              <a:rPr lang="fr-FR" sz="1200" dirty="0">
                <a:latin typeface="Avenir Book" panose="02000503020000020003" pitchFamily="2" charset="0"/>
              </a:rPr>
              <a:t> </a:t>
            </a:r>
            <a:r>
              <a:rPr lang="fr-FR" sz="1200" dirty="0" err="1">
                <a:latin typeface="Avenir Book" panose="02000503020000020003" pitchFamily="2" charset="0"/>
              </a:rPr>
              <a:t>reduces</a:t>
            </a:r>
            <a:r>
              <a:rPr lang="fr-FR" sz="1200" dirty="0">
                <a:latin typeface="Avenir Book" panose="02000503020000020003" pitchFamily="2" charset="0"/>
              </a:rPr>
              <a:t> </a:t>
            </a:r>
            <a:r>
              <a:rPr lang="fr-FR" sz="1200" dirty="0" err="1">
                <a:latin typeface="Avenir Book" panose="02000503020000020003" pitchFamily="2" charset="0"/>
              </a:rPr>
              <a:t>blood</a:t>
            </a:r>
            <a:r>
              <a:rPr lang="fr-FR" sz="1200" dirty="0">
                <a:latin typeface="Avenir Book" panose="02000503020000020003" pitchFamily="2" charset="0"/>
              </a:rPr>
              <a:t> </a:t>
            </a:r>
            <a:r>
              <a:rPr lang="fr-FR" sz="1200" dirty="0" err="1">
                <a:latin typeface="Avenir Book" panose="02000503020000020003" pitchFamily="2" charset="0"/>
              </a:rPr>
              <a:t>loss</a:t>
            </a:r>
            <a:r>
              <a:rPr lang="fr-FR" sz="1200" dirty="0">
                <a:latin typeface="Avenir Book" panose="02000503020000020003" pitchFamily="2" charset="0"/>
              </a:rPr>
              <a:t> in postpartum </a:t>
            </a:r>
            <a:r>
              <a:rPr lang="fr-FR" sz="1200" dirty="0" err="1">
                <a:latin typeface="Avenir Book" panose="02000503020000020003" pitchFamily="2" charset="0"/>
              </a:rPr>
              <a:t>haemorrhage</a:t>
            </a:r>
            <a:r>
              <a:rPr lang="fr-FR" sz="1200" dirty="0">
                <a:latin typeface="Avenir Book" panose="02000503020000020003" pitchFamily="2" charset="0"/>
              </a:rPr>
              <a:t>. Crit Care. 2011;15(2):R117</a:t>
            </a:r>
          </a:p>
          <a:p>
            <a:pPr marL="0" indent="0">
              <a:buNone/>
            </a:pPr>
            <a:r>
              <a:rPr lang="fr-FR" sz="1200" dirty="0">
                <a:latin typeface="Avenir Book" panose="02000503020000020003" pitchFamily="2" charset="0"/>
              </a:rPr>
              <a:t>﻿WOMAN Trial </a:t>
            </a:r>
            <a:r>
              <a:rPr lang="fr-FR" sz="1200" dirty="0" err="1">
                <a:latin typeface="Avenir Book" panose="02000503020000020003" pitchFamily="2" charset="0"/>
              </a:rPr>
              <a:t>Collaborators</a:t>
            </a:r>
            <a:r>
              <a:rPr lang="fr-FR" sz="1200" dirty="0">
                <a:latin typeface="Avenir Book" panose="02000503020000020003" pitchFamily="2" charset="0"/>
              </a:rPr>
              <a:t>. </a:t>
            </a:r>
            <a:r>
              <a:rPr lang="fr-FR" sz="1200" dirty="0" err="1">
                <a:latin typeface="Avenir Book" panose="02000503020000020003" pitchFamily="2" charset="0"/>
              </a:rPr>
              <a:t>Effect</a:t>
            </a:r>
            <a:r>
              <a:rPr lang="fr-FR" sz="1200" dirty="0">
                <a:latin typeface="Avenir Book" panose="02000503020000020003" pitchFamily="2" charset="0"/>
              </a:rPr>
              <a:t> of </a:t>
            </a:r>
            <a:r>
              <a:rPr lang="fr-FR" sz="1200" dirty="0" err="1">
                <a:latin typeface="Avenir Book" panose="02000503020000020003" pitchFamily="2" charset="0"/>
              </a:rPr>
              <a:t>early</a:t>
            </a:r>
            <a:r>
              <a:rPr lang="fr-FR" sz="1200" dirty="0">
                <a:latin typeface="Avenir Book" panose="02000503020000020003" pitchFamily="2" charset="0"/>
              </a:rPr>
              <a:t> </a:t>
            </a:r>
            <a:r>
              <a:rPr lang="fr-FR" sz="1200" dirty="0" err="1">
                <a:latin typeface="Avenir Book" panose="02000503020000020003" pitchFamily="2" charset="0"/>
              </a:rPr>
              <a:t>tranexamic</a:t>
            </a:r>
            <a:r>
              <a:rPr lang="fr-FR" sz="1200" dirty="0">
                <a:latin typeface="Avenir Book" panose="02000503020000020003" pitchFamily="2" charset="0"/>
              </a:rPr>
              <a:t> </a:t>
            </a:r>
            <a:r>
              <a:rPr lang="fr-FR" sz="1200" dirty="0" err="1">
                <a:latin typeface="Avenir Book" panose="02000503020000020003" pitchFamily="2" charset="0"/>
              </a:rPr>
              <a:t>acid</a:t>
            </a:r>
            <a:r>
              <a:rPr lang="fr-FR" sz="1200" dirty="0">
                <a:latin typeface="Avenir Book" panose="02000503020000020003" pitchFamily="2" charset="0"/>
              </a:rPr>
              <a:t> administration on </a:t>
            </a:r>
            <a:r>
              <a:rPr lang="fr-FR" sz="1200" dirty="0" err="1">
                <a:latin typeface="Avenir Book" panose="02000503020000020003" pitchFamily="2" charset="0"/>
              </a:rPr>
              <a:t>mortality</a:t>
            </a:r>
            <a:r>
              <a:rPr lang="fr-FR" sz="1200" dirty="0">
                <a:latin typeface="Avenir Book" panose="02000503020000020003" pitchFamily="2" charset="0"/>
              </a:rPr>
              <a:t>, </a:t>
            </a:r>
            <a:r>
              <a:rPr lang="fr-FR" sz="1200" dirty="0" err="1">
                <a:latin typeface="Avenir Book" panose="02000503020000020003" pitchFamily="2" charset="0"/>
              </a:rPr>
              <a:t>hysterectomy</a:t>
            </a:r>
            <a:r>
              <a:rPr lang="fr-FR" sz="1200" dirty="0">
                <a:latin typeface="Avenir Book" panose="02000503020000020003" pitchFamily="2" charset="0"/>
              </a:rPr>
              <a:t>, and </a:t>
            </a:r>
            <a:r>
              <a:rPr lang="fr-FR" sz="1200" dirty="0" err="1">
                <a:latin typeface="Avenir Book" panose="02000503020000020003" pitchFamily="2" charset="0"/>
              </a:rPr>
              <a:t>other</a:t>
            </a:r>
            <a:r>
              <a:rPr lang="fr-FR" sz="1200" dirty="0">
                <a:latin typeface="Avenir Book" panose="02000503020000020003" pitchFamily="2" charset="0"/>
              </a:rPr>
              <a:t> </a:t>
            </a:r>
            <a:r>
              <a:rPr lang="fr-FR" sz="1200" dirty="0" err="1">
                <a:latin typeface="Avenir Book" panose="02000503020000020003" pitchFamily="2" charset="0"/>
              </a:rPr>
              <a:t>morbidities</a:t>
            </a:r>
            <a:r>
              <a:rPr lang="fr-FR" sz="1200" dirty="0">
                <a:latin typeface="Avenir Book" panose="02000503020000020003" pitchFamily="2" charset="0"/>
              </a:rPr>
              <a:t> in </a:t>
            </a:r>
            <a:r>
              <a:rPr lang="fr-FR" sz="1200" dirty="0" err="1">
                <a:latin typeface="Avenir Book" panose="02000503020000020003" pitchFamily="2" charset="0"/>
              </a:rPr>
              <a:t>women</a:t>
            </a:r>
            <a:r>
              <a:rPr lang="fr-FR" sz="1200" dirty="0">
                <a:latin typeface="Avenir Book" panose="02000503020000020003" pitchFamily="2" charset="0"/>
              </a:rPr>
              <a:t> </a:t>
            </a:r>
            <a:r>
              <a:rPr lang="fr-FR" sz="1200" dirty="0" err="1">
                <a:latin typeface="Avenir Book" panose="02000503020000020003" pitchFamily="2" charset="0"/>
              </a:rPr>
              <a:t>with</a:t>
            </a:r>
            <a:r>
              <a:rPr lang="fr-FR" sz="1200" dirty="0">
                <a:latin typeface="Avenir Book" panose="02000503020000020003" pitchFamily="2" charset="0"/>
              </a:rPr>
              <a:t> post-partum </a:t>
            </a:r>
            <a:r>
              <a:rPr lang="fr-FR" sz="1200" dirty="0" err="1">
                <a:latin typeface="Avenir Book" panose="02000503020000020003" pitchFamily="2" charset="0"/>
              </a:rPr>
              <a:t>haemorrhage</a:t>
            </a:r>
            <a:r>
              <a:rPr lang="fr-FR" sz="1200" dirty="0">
                <a:latin typeface="Avenir Book" panose="02000503020000020003" pitchFamily="2" charset="0"/>
              </a:rPr>
              <a:t> (WOMAN): an international, </a:t>
            </a:r>
            <a:r>
              <a:rPr lang="fr-FR" sz="1200" dirty="0" err="1">
                <a:latin typeface="Avenir Book" panose="02000503020000020003" pitchFamily="2" charset="0"/>
              </a:rPr>
              <a:t>randomised</a:t>
            </a:r>
            <a:r>
              <a:rPr lang="fr-FR" sz="1200" dirty="0">
                <a:latin typeface="Avenir Book" panose="02000503020000020003" pitchFamily="2" charset="0"/>
              </a:rPr>
              <a:t>, double-blind, placebo-</a:t>
            </a:r>
            <a:r>
              <a:rPr lang="fr-FR" sz="1200" dirty="0" err="1">
                <a:latin typeface="Avenir Book" panose="02000503020000020003" pitchFamily="2" charset="0"/>
              </a:rPr>
              <a:t>controlled</a:t>
            </a:r>
            <a:r>
              <a:rPr lang="fr-FR" sz="1200" dirty="0">
                <a:latin typeface="Avenir Book" panose="02000503020000020003" pitchFamily="2" charset="0"/>
              </a:rPr>
              <a:t> trial. Lancet. 2017 May 27;389(10084):2105-2116</a:t>
            </a:r>
          </a:p>
        </p:txBody>
      </p:sp>
      <p:sp>
        <p:nvSpPr>
          <p:cNvPr id="4" name="Espace réservé du numéro de diapositive 3">
            <a:extLst>
              <a:ext uri="{FF2B5EF4-FFF2-40B4-BE49-F238E27FC236}">
                <a16:creationId xmlns:a16="http://schemas.microsoft.com/office/drawing/2014/main" id="{422BEC29-4020-B76A-1370-6AF72862002E}"/>
              </a:ext>
            </a:extLst>
          </p:cNvPr>
          <p:cNvSpPr>
            <a:spLocks noGrp="1"/>
          </p:cNvSpPr>
          <p:nvPr>
            <p:ph type="sldNum" sz="quarter" idx="12"/>
          </p:nvPr>
        </p:nvSpPr>
        <p:spPr/>
        <p:txBody>
          <a:bodyPr/>
          <a:lstStyle/>
          <a:p>
            <a:fld id="{1E9338B7-B3C0-9E4E-A9D7-3CEA9409064A}" type="slidenum">
              <a:rPr lang="fr-FR" altLang="fr-FR" smtClean="0"/>
              <a:pPr/>
              <a:t>11</a:t>
            </a:fld>
            <a:endParaRPr lang="fr-FR" altLang="fr-FR"/>
          </a:p>
        </p:txBody>
      </p:sp>
      <p:sp>
        <p:nvSpPr>
          <p:cNvPr id="5" name="Rectangle 4">
            <a:extLst>
              <a:ext uri="{FF2B5EF4-FFF2-40B4-BE49-F238E27FC236}">
                <a16:creationId xmlns:a16="http://schemas.microsoft.com/office/drawing/2014/main" id="{74F60444-0B77-78F9-4D27-CD785EDB9799}"/>
              </a:ext>
            </a:extLst>
          </p:cNvPr>
          <p:cNvSpPr/>
          <p:nvPr/>
        </p:nvSpPr>
        <p:spPr>
          <a:xfrm>
            <a:off x="0" y="1484784"/>
            <a:ext cx="9144000" cy="1569660"/>
          </a:xfrm>
          <a:prstGeom prst="rect">
            <a:avLst/>
          </a:prstGeom>
        </p:spPr>
        <p:txBody>
          <a:bodyPr wrap="square">
            <a:spAutoFit/>
          </a:bodyPr>
          <a:lstStyle/>
          <a:p>
            <a:r>
              <a:rPr lang="fr-FR" dirty="0"/>
              <a:t>﻿</a:t>
            </a:r>
            <a:r>
              <a:rPr lang="fr-FR" sz="2400" b="1" dirty="0">
                <a:solidFill>
                  <a:srgbClr val="39A9DC"/>
                </a:solidFill>
                <a:latin typeface="Trebuchet MS" panose="020B0703020202090204" pitchFamily="34" charset="0"/>
              </a:rPr>
              <a:t>En cas d’hémorragie du post-partum survenant au décours d’un accouchement hors structure spécialisée, l’administration d’acide tranexamique diminue t-elle la morbimortalité maternelle ?</a:t>
            </a:r>
          </a:p>
        </p:txBody>
      </p:sp>
      <p:sp>
        <p:nvSpPr>
          <p:cNvPr id="6" name="Titre 1">
            <a:extLst>
              <a:ext uri="{FF2B5EF4-FFF2-40B4-BE49-F238E27FC236}">
                <a16:creationId xmlns:a16="http://schemas.microsoft.com/office/drawing/2014/main" id="{04FA8CEC-01E6-D8DA-D897-E4BF5DCDB260}"/>
              </a:ext>
            </a:extLst>
          </p:cNvPr>
          <p:cNvSpPr>
            <a:spLocks noGrp="1"/>
          </p:cNvSpPr>
          <p:nvPr>
            <p:ph type="title"/>
          </p:nvPr>
        </p:nvSpPr>
        <p:spPr>
          <a:xfrm>
            <a:off x="2627313" y="0"/>
            <a:ext cx="6192837" cy="765175"/>
          </a:xfrm>
        </p:spPr>
        <p:txBody>
          <a:bodyPr/>
          <a:lstStyle/>
          <a:p>
            <a:r>
              <a:rPr lang="fr-FR" dirty="0"/>
              <a:t>﻿HÉMORRAGIE DU POST-PARTUM (PRÉVENTION ET PRISE EN CHARGE)</a:t>
            </a:r>
          </a:p>
        </p:txBody>
      </p:sp>
      <p:pic>
        <p:nvPicPr>
          <p:cNvPr id="7" name="Image 6">
            <a:extLst>
              <a:ext uri="{FF2B5EF4-FFF2-40B4-BE49-F238E27FC236}">
                <a16:creationId xmlns:a16="http://schemas.microsoft.com/office/drawing/2014/main" id="{7CB22D63-8FB0-CA9B-E395-E648EB8900AE}"/>
              </a:ext>
            </a:extLst>
          </p:cNvPr>
          <p:cNvPicPr>
            <a:picLocks noChangeAspect="1"/>
          </p:cNvPicPr>
          <p:nvPr/>
        </p:nvPicPr>
        <p:blipFill>
          <a:blip r:embed="rId3"/>
          <a:stretch>
            <a:fillRect/>
          </a:stretch>
        </p:blipFill>
        <p:spPr>
          <a:xfrm>
            <a:off x="5156200" y="3645024"/>
            <a:ext cx="3987800" cy="355600"/>
          </a:xfrm>
          <a:prstGeom prst="rect">
            <a:avLst/>
          </a:prstGeom>
        </p:spPr>
      </p:pic>
    </p:spTree>
    <p:extLst>
      <p:ext uri="{BB962C8B-B14F-4D97-AF65-F5344CB8AC3E}">
        <p14:creationId xmlns:p14="http://schemas.microsoft.com/office/powerpoint/2010/main" val="314719760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9E4D4D5-6DF9-BBCC-2540-5018613AA2BC}"/>
              </a:ext>
            </a:extLst>
          </p:cNvPr>
          <p:cNvSpPr>
            <a:spLocks noGrp="1"/>
          </p:cNvSpPr>
          <p:nvPr>
            <p:ph type="sldNum" sz="quarter" idx="12"/>
          </p:nvPr>
        </p:nvSpPr>
        <p:spPr/>
        <p:txBody>
          <a:bodyPr/>
          <a:lstStyle/>
          <a:p>
            <a:fld id="{1E9338B7-B3C0-9E4E-A9D7-3CEA9409064A}" type="slidenum">
              <a:rPr lang="fr-FR" altLang="fr-FR" smtClean="0"/>
              <a:pPr/>
              <a:t>12</a:t>
            </a:fld>
            <a:endParaRPr lang="fr-FR" altLang="fr-FR"/>
          </a:p>
        </p:txBody>
      </p:sp>
      <p:sp>
        <p:nvSpPr>
          <p:cNvPr id="5" name="Titre 1">
            <a:extLst>
              <a:ext uri="{FF2B5EF4-FFF2-40B4-BE49-F238E27FC236}">
                <a16:creationId xmlns:a16="http://schemas.microsoft.com/office/drawing/2014/main" id="{9C26394F-1DCD-E71D-D553-A9240012D601}"/>
              </a:ext>
            </a:extLst>
          </p:cNvPr>
          <p:cNvSpPr>
            <a:spLocks noGrp="1"/>
          </p:cNvSpPr>
          <p:nvPr>
            <p:ph type="title"/>
          </p:nvPr>
        </p:nvSpPr>
        <p:spPr>
          <a:xfrm>
            <a:off x="2627313" y="0"/>
            <a:ext cx="6192837" cy="765175"/>
          </a:xfrm>
        </p:spPr>
        <p:txBody>
          <a:bodyPr/>
          <a:lstStyle/>
          <a:p>
            <a:r>
              <a:rPr lang="fr-FR" dirty="0"/>
              <a:t>﻿HÉMORRAGIE DU POST-PARTUM (PRÉVENTION ET PRISE EN CHARGE)</a:t>
            </a:r>
          </a:p>
        </p:txBody>
      </p:sp>
      <p:pic>
        <p:nvPicPr>
          <p:cNvPr id="10" name="Espace réservé du contenu 9">
            <a:extLst>
              <a:ext uri="{FF2B5EF4-FFF2-40B4-BE49-F238E27FC236}">
                <a16:creationId xmlns:a16="http://schemas.microsoft.com/office/drawing/2014/main" id="{5FE6E761-7C16-06AC-B3BC-3E3F4776DE78}"/>
              </a:ext>
            </a:extLst>
          </p:cNvPr>
          <p:cNvPicPr>
            <a:picLocks noGrp="1" noChangeAspect="1"/>
          </p:cNvPicPr>
          <p:nvPr>
            <p:ph idx="1"/>
          </p:nvPr>
        </p:nvPicPr>
        <p:blipFill rotWithShape="1">
          <a:blip r:embed="rId2"/>
          <a:srcRect b="31262"/>
          <a:stretch/>
        </p:blipFill>
        <p:spPr>
          <a:xfrm>
            <a:off x="1402207" y="332656"/>
            <a:ext cx="6842201" cy="6655626"/>
          </a:xfrm>
        </p:spPr>
      </p:pic>
    </p:spTree>
    <p:extLst>
      <p:ext uri="{BB962C8B-B14F-4D97-AF65-F5344CB8AC3E}">
        <p14:creationId xmlns:p14="http://schemas.microsoft.com/office/powerpoint/2010/main" val="351766504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A955B51-9E49-676F-4D84-127031035A0A}"/>
              </a:ext>
            </a:extLst>
          </p:cNvPr>
          <p:cNvSpPr>
            <a:spLocks noGrp="1"/>
          </p:cNvSpPr>
          <p:nvPr>
            <p:ph idx="1"/>
          </p:nvPr>
        </p:nvSpPr>
        <p:spPr>
          <a:xfrm>
            <a:off x="323850" y="2982436"/>
            <a:ext cx="8507413" cy="3183414"/>
          </a:xfrm>
        </p:spPr>
        <p:txBody>
          <a:bodyPr/>
          <a:lstStyle/>
          <a:p>
            <a:endParaRPr lang="fr-FR" dirty="0">
              <a:latin typeface="Avenir Book" panose="02000503020000020003" pitchFamily="2" charset="0"/>
            </a:endParaRPr>
          </a:p>
          <a:p>
            <a:endParaRPr lang="fr-FR" dirty="0">
              <a:latin typeface="Avenir Book" panose="02000503020000020003" pitchFamily="2" charset="0"/>
            </a:endParaRPr>
          </a:p>
          <a:p>
            <a:r>
              <a:rPr lang="fr-FR" dirty="0">
                <a:latin typeface="Avenir Book" panose="02000503020000020003" pitchFamily="2" charset="0"/>
              </a:rPr>
              <a:t>﻿ABSENCE DE RECOMMANDATION.</a:t>
            </a:r>
          </a:p>
        </p:txBody>
      </p:sp>
      <p:sp>
        <p:nvSpPr>
          <p:cNvPr id="4" name="Espace réservé du numéro de diapositive 3">
            <a:extLst>
              <a:ext uri="{FF2B5EF4-FFF2-40B4-BE49-F238E27FC236}">
                <a16:creationId xmlns:a16="http://schemas.microsoft.com/office/drawing/2014/main" id="{58B57B4B-7A8C-B6A5-086E-8941B00EA9B6}"/>
              </a:ext>
            </a:extLst>
          </p:cNvPr>
          <p:cNvSpPr>
            <a:spLocks noGrp="1"/>
          </p:cNvSpPr>
          <p:nvPr>
            <p:ph type="sldNum" sz="quarter" idx="12"/>
          </p:nvPr>
        </p:nvSpPr>
        <p:spPr/>
        <p:txBody>
          <a:bodyPr/>
          <a:lstStyle/>
          <a:p>
            <a:fld id="{1E9338B7-B3C0-9E4E-A9D7-3CEA9409064A}" type="slidenum">
              <a:rPr lang="fr-FR" altLang="fr-FR" smtClean="0"/>
              <a:pPr/>
              <a:t>13</a:t>
            </a:fld>
            <a:endParaRPr lang="fr-FR" altLang="fr-FR"/>
          </a:p>
        </p:txBody>
      </p:sp>
      <p:sp>
        <p:nvSpPr>
          <p:cNvPr id="5" name="Titre 1">
            <a:extLst>
              <a:ext uri="{FF2B5EF4-FFF2-40B4-BE49-F238E27FC236}">
                <a16:creationId xmlns:a16="http://schemas.microsoft.com/office/drawing/2014/main" id="{6486B93C-EB88-205B-A660-3A0F097C99E3}"/>
              </a:ext>
            </a:extLst>
          </p:cNvPr>
          <p:cNvSpPr>
            <a:spLocks noGrp="1"/>
          </p:cNvSpPr>
          <p:nvPr>
            <p:ph type="title"/>
          </p:nvPr>
        </p:nvSpPr>
        <p:spPr>
          <a:xfrm>
            <a:off x="2627313" y="0"/>
            <a:ext cx="6192837" cy="765175"/>
          </a:xfrm>
        </p:spPr>
        <p:txBody>
          <a:bodyPr/>
          <a:lstStyle/>
          <a:p>
            <a:r>
              <a:rPr lang="fr-FR" dirty="0"/>
              <a:t>﻿HÉMORRAGIE DU POST-PARTUM (PRÉVENTION ET PRISE EN CHARGE)</a:t>
            </a:r>
          </a:p>
        </p:txBody>
      </p:sp>
      <p:sp>
        <p:nvSpPr>
          <p:cNvPr id="6" name="Rectangle 5">
            <a:extLst>
              <a:ext uri="{FF2B5EF4-FFF2-40B4-BE49-F238E27FC236}">
                <a16:creationId xmlns:a16="http://schemas.microsoft.com/office/drawing/2014/main" id="{9CB5EB5A-ED1A-D0BA-B55A-B155D778BD4A}"/>
              </a:ext>
            </a:extLst>
          </p:cNvPr>
          <p:cNvSpPr/>
          <p:nvPr/>
        </p:nvSpPr>
        <p:spPr>
          <a:xfrm>
            <a:off x="0" y="1412776"/>
            <a:ext cx="9144000" cy="1569660"/>
          </a:xfrm>
          <a:prstGeom prst="rect">
            <a:avLst/>
          </a:prstGeom>
        </p:spPr>
        <p:txBody>
          <a:bodyPr wrap="square">
            <a:spAutoFit/>
          </a:bodyPr>
          <a:lstStyle/>
          <a:p>
            <a:r>
              <a:rPr lang="fr-FR" dirty="0"/>
              <a:t>﻿</a:t>
            </a:r>
            <a:r>
              <a:rPr lang="fr-FR" sz="2400" b="1" dirty="0">
                <a:solidFill>
                  <a:srgbClr val="39A9DC"/>
                </a:solidFill>
                <a:latin typeface="Trebuchet MS" panose="020B0703020202090204" pitchFamily="34" charset="0"/>
              </a:rPr>
              <a:t>Le transfert interhospitalier d’une patiente présentant une hémorragie du post-partum avec signes de gravité vers un centre de recours maternel disposant d’un niveau de soins suffisant réduit-il la morbimortalité maternelle ?</a:t>
            </a:r>
          </a:p>
        </p:txBody>
      </p:sp>
    </p:spTree>
    <p:extLst>
      <p:ext uri="{BB962C8B-B14F-4D97-AF65-F5344CB8AC3E}">
        <p14:creationId xmlns:p14="http://schemas.microsoft.com/office/powerpoint/2010/main" val="250535853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539770-F1E1-975F-27C1-F931CF4F2D34}"/>
              </a:ext>
            </a:extLst>
          </p:cNvPr>
          <p:cNvSpPr>
            <a:spLocks noGrp="1"/>
          </p:cNvSpPr>
          <p:nvPr>
            <p:ph type="title"/>
          </p:nvPr>
        </p:nvSpPr>
        <p:spPr/>
        <p:txBody>
          <a:bodyPr/>
          <a:lstStyle/>
          <a:p>
            <a:r>
              <a:rPr lang="fr-FR" dirty="0"/>
              <a:t>﻿MENACE D’ACCOUCHEMENT PRÉMATURÉ</a:t>
            </a:r>
          </a:p>
        </p:txBody>
      </p:sp>
      <p:sp>
        <p:nvSpPr>
          <p:cNvPr id="3" name="Espace réservé du contenu 2">
            <a:extLst>
              <a:ext uri="{FF2B5EF4-FFF2-40B4-BE49-F238E27FC236}">
                <a16:creationId xmlns:a16="http://schemas.microsoft.com/office/drawing/2014/main" id="{4DE6E160-7BCA-4C34-A90B-50EEA47DD0EC}"/>
              </a:ext>
            </a:extLst>
          </p:cNvPr>
          <p:cNvSpPr>
            <a:spLocks noGrp="1"/>
          </p:cNvSpPr>
          <p:nvPr>
            <p:ph idx="1"/>
          </p:nvPr>
        </p:nvSpPr>
        <p:spPr>
          <a:xfrm>
            <a:off x="323850" y="2982436"/>
            <a:ext cx="8507413" cy="3183414"/>
          </a:xfrm>
        </p:spPr>
        <p:txBody>
          <a:bodyPr/>
          <a:lstStyle/>
          <a:p>
            <a:r>
              <a:rPr lang="fr-FR" dirty="0">
                <a:latin typeface="Avenir Book" panose="02000503020000020003" pitchFamily="2" charset="0"/>
              </a:rPr>
              <a:t>﻿Pas médicaliser systématiquement</a:t>
            </a:r>
          </a:p>
          <a:p>
            <a:endParaRPr lang="fr-FR" dirty="0">
              <a:latin typeface="Avenir Book" panose="02000503020000020003" pitchFamily="2" charset="0"/>
            </a:endParaRPr>
          </a:p>
          <a:p>
            <a:pPr marL="0" indent="0">
              <a:buNone/>
            </a:pPr>
            <a:r>
              <a:rPr lang="fr-FR" dirty="0">
                <a:latin typeface="Avenir Book" panose="02000503020000020003" pitchFamily="2" charset="0"/>
              </a:rPr>
              <a:t>﻿</a:t>
            </a:r>
          </a:p>
          <a:p>
            <a:pPr marL="0" indent="0">
              <a:buNone/>
            </a:pPr>
            <a:endParaRPr lang="fr-FR" sz="1400" dirty="0">
              <a:latin typeface="Avenir Book" panose="02000503020000020003" pitchFamily="2" charset="0"/>
            </a:endParaRPr>
          </a:p>
          <a:p>
            <a:pPr marL="0" indent="0">
              <a:buNone/>
            </a:pPr>
            <a:endParaRPr lang="fr-FR" sz="1400" dirty="0">
              <a:latin typeface="Avenir Book" panose="02000503020000020003" pitchFamily="2" charset="0"/>
            </a:endParaRPr>
          </a:p>
          <a:p>
            <a:pPr marL="0" indent="0">
              <a:buNone/>
            </a:pPr>
            <a:endParaRPr lang="fr-FR" sz="1400" dirty="0">
              <a:latin typeface="Avenir Book" panose="02000503020000020003" pitchFamily="2" charset="0"/>
            </a:endParaRPr>
          </a:p>
          <a:p>
            <a:pPr marL="0" indent="0">
              <a:buNone/>
            </a:pPr>
            <a:endParaRPr lang="fr-FR" sz="1400" dirty="0">
              <a:latin typeface="Avenir Book" panose="02000503020000020003" pitchFamily="2" charset="0"/>
            </a:endParaRPr>
          </a:p>
          <a:p>
            <a:pPr marL="0" indent="0">
              <a:buNone/>
            </a:pPr>
            <a:r>
              <a:rPr lang="fr-FR" sz="1400" dirty="0" err="1">
                <a:latin typeface="Avenir Book" panose="02000503020000020003" pitchFamily="2" charset="0"/>
              </a:rPr>
              <a:t>Nawrocki</a:t>
            </a:r>
            <a:r>
              <a:rPr lang="fr-FR" sz="1400" dirty="0">
                <a:latin typeface="Avenir Book" panose="02000503020000020003" pitchFamily="2" charset="0"/>
              </a:rPr>
              <a:t> PS, Levy M, Tang N, et al. </a:t>
            </a:r>
            <a:r>
              <a:rPr lang="fr-FR" sz="1400" dirty="0" err="1">
                <a:latin typeface="Avenir Book" panose="02000503020000020003" pitchFamily="2" charset="0"/>
              </a:rPr>
              <a:t>Interfacility</a:t>
            </a:r>
            <a:r>
              <a:rPr lang="fr-FR" sz="1400" dirty="0">
                <a:latin typeface="Avenir Book" panose="02000503020000020003" pitchFamily="2" charset="0"/>
              </a:rPr>
              <a:t> Transport of the </a:t>
            </a:r>
            <a:r>
              <a:rPr lang="fr-FR" sz="1400" dirty="0" err="1">
                <a:latin typeface="Avenir Book" panose="02000503020000020003" pitchFamily="2" charset="0"/>
              </a:rPr>
              <a:t>Pregnant</a:t>
            </a:r>
            <a:r>
              <a:rPr lang="fr-FR" sz="1400" dirty="0">
                <a:latin typeface="Avenir Book" panose="02000503020000020003" pitchFamily="2" charset="0"/>
              </a:rPr>
              <a:t> Patient: A 5-year </a:t>
            </a:r>
            <a:r>
              <a:rPr lang="fr-FR" sz="1400" dirty="0" err="1">
                <a:latin typeface="Avenir Book" panose="02000503020000020003" pitchFamily="2" charset="0"/>
              </a:rPr>
              <a:t>Retrospective</a:t>
            </a:r>
            <a:r>
              <a:rPr lang="fr-FR" sz="1400" dirty="0">
                <a:latin typeface="Avenir Book" panose="02000503020000020003" pitchFamily="2" charset="0"/>
              </a:rPr>
              <a:t> </a:t>
            </a:r>
            <a:r>
              <a:rPr lang="fr-FR" sz="1400" dirty="0" err="1">
                <a:latin typeface="Avenir Book" panose="02000503020000020003" pitchFamily="2" charset="0"/>
              </a:rPr>
              <a:t>Review</a:t>
            </a:r>
            <a:r>
              <a:rPr lang="fr-FR" sz="1400" dirty="0">
                <a:latin typeface="Avenir Book" panose="02000503020000020003" pitchFamily="2" charset="0"/>
              </a:rPr>
              <a:t> of a Single Critical Care Transport Program. </a:t>
            </a:r>
            <a:r>
              <a:rPr lang="fr-FR" sz="1400" dirty="0" err="1">
                <a:latin typeface="Avenir Book" panose="02000503020000020003" pitchFamily="2" charset="0"/>
              </a:rPr>
              <a:t>Prehosp</a:t>
            </a:r>
            <a:r>
              <a:rPr lang="fr-FR" sz="1400" dirty="0">
                <a:latin typeface="Avenir Book" panose="02000503020000020003" pitchFamily="2" charset="0"/>
              </a:rPr>
              <a:t> </a:t>
            </a:r>
            <a:r>
              <a:rPr lang="fr-FR" sz="1400" dirty="0" err="1">
                <a:latin typeface="Avenir Book" panose="02000503020000020003" pitchFamily="2" charset="0"/>
              </a:rPr>
              <a:t>Emerg</a:t>
            </a:r>
            <a:r>
              <a:rPr lang="fr-FR" sz="1400" dirty="0">
                <a:latin typeface="Avenir Book" panose="02000503020000020003" pitchFamily="2" charset="0"/>
              </a:rPr>
              <a:t> Care. 2019;23(3):377-384</a:t>
            </a:r>
            <a:endParaRPr lang="fr-FR" dirty="0">
              <a:latin typeface="Avenir Book" panose="02000503020000020003" pitchFamily="2" charset="0"/>
            </a:endParaRPr>
          </a:p>
        </p:txBody>
      </p:sp>
      <p:sp>
        <p:nvSpPr>
          <p:cNvPr id="4" name="Espace réservé du numéro de diapositive 3">
            <a:extLst>
              <a:ext uri="{FF2B5EF4-FFF2-40B4-BE49-F238E27FC236}">
                <a16:creationId xmlns:a16="http://schemas.microsoft.com/office/drawing/2014/main" id="{ED5DF5EE-D8D3-D4ED-BB4E-463F8607D01D}"/>
              </a:ext>
            </a:extLst>
          </p:cNvPr>
          <p:cNvSpPr>
            <a:spLocks noGrp="1"/>
          </p:cNvSpPr>
          <p:nvPr>
            <p:ph type="sldNum" sz="quarter" idx="12"/>
          </p:nvPr>
        </p:nvSpPr>
        <p:spPr/>
        <p:txBody>
          <a:bodyPr/>
          <a:lstStyle/>
          <a:p>
            <a:fld id="{1E9338B7-B3C0-9E4E-A9D7-3CEA9409064A}" type="slidenum">
              <a:rPr lang="fr-FR" altLang="fr-FR" smtClean="0"/>
              <a:pPr/>
              <a:t>14</a:t>
            </a:fld>
            <a:endParaRPr lang="fr-FR" altLang="fr-FR"/>
          </a:p>
        </p:txBody>
      </p:sp>
      <p:sp>
        <p:nvSpPr>
          <p:cNvPr id="5" name="Rectangle 4">
            <a:extLst>
              <a:ext uri="{FF2B5EF4-FFF2-40B4-BE49-F238E27FC236}">
                <a16:creationId xmlns:a16="http://schemas.microsoft.com/office/drawing/2014/main" id="{5537077E-637A-869A-CCBB-C52F1790EFC4}"/>
              </a:ext>
            </a:extLst>
          </p:cNvPr>
          <p:cNvSpPr/>
          <p:nvPr/>
        </p:nvSpPr>
        <p:spPr>
          <a:xfrm>
            <a:off x="0" y="1412776"/>
            <a:ext cx="9144000" cy="1569660"/>
          </a:xfrm>
          <a:prstGeom prst="rect">
            <a:avLst/>
          </a:prstGeom>
        </p:spPr>
        <p:txBody>
          <a:bodyPr wrap="square">
            <a:spAutoFit/>
          </a:bodyPr>
          <a:lstStyle/>
          <a:p>
            <a:r>
              <a:rPr lang="fr-FR" dirty="0"/>
              <a:t>﻿</a:t>
            </a:r>
            <a:r>
              <a:rPr lang="fr-FR" sz="2400" b="1" dirty="0">
                <a:solidFill>
                  <a:srgbClr val="39A9DC"/>
                </a:solidFill>
                <a:latin typeface="Trebuchet MS" panose="020B0703020202090204" pitchFamily="34" charset="0"/>
              </a:rPr>
              <a:t>La médicalisation du transfert interhospitalier d’une femme enceinte présentant une menace d’accouchement prématuré en dehors d’une structure spécialisée réduit-elle la morbimortalité materno-fœtale ?</a:t>
            </a:r>
          </a:p>
        </p:txBody>
      </p:sp>
      <p:pic>
        <p:nvPicPr>
          <p:cNvPr id="6" name="Image 5">
            <a:extLst>
              <a:ext uri="{FF2B5EF4-FFF2-40B4-BE49-F238E27FC236}">
                <a16:creationId xmlns:a16="http://schemas.microsoft.com/office/drawing/2014/main" id="{81726176-96A2-3FB0-3042-8133D0B9A3DA}"/>
              </a:ext>
            </a:extLst>
          </p:cNvPr>
          <p:cNvPicPr>
            <a:picLocks noChangeAspect="1"/>
          </p:cNvPicPr>
          <p:nvPr/>
        </p:nvPicPr>
        <p:blipFill>
          <a:blip r:embed="rId3"/>
          <a:stretch>
            <a:fillRect/>
          </a:stretch>
        </p:blipFill>
        <p:spPr>
          <a:xfrm>
            <a:off x="5156200" y="3429000"/>
            <a:ext cx="3987800" cy="355600"/>
          </a:xfrm>
          <a:prstGeom prst="rect">
            <a:avLst/>
          </a:prstGeom>
        </p:spPr>
      </p:pic>
    </p:spTree>
    <p:extLst>
      <p:ext uri="{BB962C8B-B14F-4D97-AF65-F5344CB8AC3E}">
        <p14:creationId xmlns:p14="http://schemas.microsoft.com/office/powerpoint/2010/main" val="170430800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EB8B4419-A004-BBF7-F6E6-96C294B68A40}"/>
              </a:ext>
            </a:extLst>
          </p:cNvPr>
          <p:cNvPicPr>
            <a:picLocks noGrp="1" noChangeAspect="1"/>
          </p:cNvPicPr>
          <p:nvPr>
            <p:ph idx="1"/>
          </p:nvPr>
        </p:nvPicPr>
        <p:blipFill>
          <a:blip r:embed="rId3"/>
          <a:stretch>
            <a:fillRect/>
          </a:stretch>
        </p:blipFill>
        <p:spPr>
          <a:xfrm>
            <a:off x="1402166" y="1412776"/>
            <a:ext cx="6698226" cy="5165582"/>
          </a:xfrm>
        </p:spPr>
      </p:pic>
      <p:sp>
        <p:nvSpPr>
          <p:cNvPr id="4" name="Espace réservé du numéro de diapositive 3">
            <a:extLst>
              <a:ext uri="{FF2B5EF4-FFF2-40B4-BE49-F238E27FC236}">
                <a16:creationId xmlns:a16="http://schemas.microsoft.com/office/drawing/2014/main" id="{B29DFE95-D15B-3EA6-71AC-07A9565D2CD2}"/>
              </a:ext>
            </a:extLst>
          </p:cNvPr>
          <p:cNvSpPr>
            <a:spLocks noGrp="1"/>
          </p:cNvSpPr>
          <p:nvPr>
            <p:ph type="sldNum" sz="quarter" idx="12"/>
          </p:nvPr>
        </p:nvSpPr>
        <p:spPr/>
        <p:txBody>
          <a:bodyPr/>
          <a:lstStyle/>
          <a:p>
            <a:fld id="{1E9338B7-B3C0-9E4E-A9D7-3CEA9409064A}" type="slidenum">
              <a:rPr lang="fr-FR" altLang="fr-FR" smtClean="0"/>
              <a:pPr/>
              <a:t>15</a:t>
            </a:fld>
            <a:endParaRPr lang="fr-FR" altLang="fr-FR"/>
          </a:p>
        </p:txBody>
      </p:sp>
      <p:sp>
        <p:nvSpPr>
          <p:cNvPr id="5" name="Titre 1">
            <a:extLst>
              <a:ext uri="{FF2B5EF4-FFF2-40B4-BE49-F238E27FC236}">
                <a16:creationId xmlns:a16="http://schemas.microsoft.com/office/drawing/2014/main" id="{832BE44A-5D88-1558-1D90-D3D19A106D4E}"/>
              </a:ext>
            </a:extLst>
          </p:cNvPr>
          <p:cNvSpPr>
            <a:spLocks noGrp="1"/>
          </p:cNvSpPr>
          <p:nvPr>
            <p:ph type="title"/>
          </p:nvPr>
        </p:nvSpPr>
        <p:spPr>
          <a:xfrm>
            <a:off x="2627313" y="0"/>
            <a:ext cx="6192837" cy="765175"/>
          </a:xfrm>
        </p:spPr>
        <p:txBody>
          <a:bodyPr/>
          <a:lstStyle/>
          <a:p>
            <a:r>
              <a:rPr lang="fr-FR" dirty="0"/>
              <a:t>﻿MENACE D’ACCOUCHEMENT PRÉMATURÉ</a:t>
            </a:r>
          </a:p>
        </p:txBody>
      </p:sp>
      <p:sp>
        <p:nvSpPr>
          <p:cNvPr id="8" name="Rectangle 7">
            <a:extLst>
              <a:ext uri="{FF2B5EF4-FFF2-40B4-BE49-F238E27FC236}">
                <a16:creationId xmlns:a16="http://schemas.microsoft.com/office/drawing/2014/main" id="{6F998EEE-94B2-5979-9173-52C7FB7F9ABC}"/>
              </a:ext>
            </a:extLst>
          </p:cNvPr>
          <p:cNvSpPr/>
          <p:nvPr/>
        </p:nvSpPr>
        <p:spPr>
          <a:xfrm>
            <a:off x="0" y="6453336"/>
            <a:ext cx="9144000" cy="400110"/>
          </a:xfrm>
          <a:prstGeom prst="rect">
            <a:avLst/>
          </a:prstGeom>
        </p:spPr>
        <p:txBody>
          <a:bodyPr wrap="square">
            <a:spAutoFit/>
          </a:bodyPr>
          <a:lstStyle/>
          <a:p>
            <a:r>
              <a:rPr lang="fr-FR" sz="1000" dirty="0">
                <a:latin typeface="Avenir Book" panose="02000503020000020003" pitchFamily="2" charset="0"/>
              </a:rPr>
              <a:t>Choix du vecteur de transport en fonction des pathologies motivant le TIU selon la recommandation formalisée d’experts, SFMU/SFAR « urgences obstétricales extrahospitalières – 2010 » </a:t>
            </a:r>
          </a:p>
        </p:txBody>
      </p:sp>
      <p:sp>
        <p:nvSpPr>
          <p:cNvPr id="9" name="Rectangle 8">
            <a:extLst>
              <a:ext uri="{FF2B5EF4-FFF2-40B4-BE49-F238E27FC236}">
                <a16:creationId xmlns:a16="http://schemas.microsoft.com/office/drawing/2014/main" id="{5D1F1867-2511-46D6-0A61-0F89EFF6B30B}"/>
              </a:ext>
            </a:extLst>
          </p:cNvPr>
          <p:cNvSpPr/>
          <p:nvPr/>
        </p:nvSpPr>
        <p:spPr>
          <a:xfrm>
            <a:off x="1600001" y="4725144"/>
            <a:ext cx="2016224" cy="13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0" name="Rectangle 9">
            <a:extLst>
              <a:ext uri="{FF2B5EF4-FFF2-40B4-BE49-F238E27FC236}">
                <a16:creationId xmlns:a16="http://schemas.microsoft.com/office/drawing/2014/main" id="{4C287189-1938-54EF-657D-32587805ECD1}"/>
              </a:ext>
            </a:extLst>
          </p:cNvPr>
          <p:cNvSpPr/>
          <p:nvPr/>
        </p:nvSpPr>
        <p:spPr>
          <a:xfrm>
            <a:off x="3796391" y="4725144"/>
            <a:ext cx="2016224" cy="13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1" name="Rectangle 10">
            <a:extLst>
              <a:ext uri="{FF2B5EF4-FFF2-40B4-BE49-F238E27FC236}">
                <a16:creationId xmlns:a16="http://schemas.microsoft.com/office/drawing/2014/main" id="{4003989D-5554-E403-1C2D-59C786653C9C}"/>
              </a:ext>
            </a:extLst>
          </p:cNvPr>
          <p:cNvSpPr/>
          <p:nvPr/>
        </p:nvSpPr>
        <p:spPr>
          <a:xfrm>
            <a:off x="5962403" y="3645024"/>
            <a:ext cx="2016224" cy="13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Tree>
    <p:extLst>
      <p:ext uri="{BB962C8B-B14F-4D97-AF65-F5344CB8AC3E}">
        <p14:creationId xmlns:p14="http://schemas.microsoft.com/office/powerpoint/2010/main" val="411153193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9CAEE-F98C-F13F-9404-CE445AD27413}"/>
              </a:ext>
            </a:extLst>
          </p:cNvPr>
          <p:cNvSpPr>
            <a:spLocks noGrp="1"/>
          </p:cNvSpPr>
          <p:nvPr>
            <p:ph type="title"/>
          </p:nvPr>
        </p:nvSpPr>
        <p:spPr/>
        <p:txBody>
          <a:bodyPr/>
          <a:lstStyle/>
          <a:p>
            <a:r>
              <a:rPr lang="fr-FR" dirty="0"/>
              <a:t>﻿PATHOLOGIES HYPERTENSIVES GRAVIDIQUES</a:t>
            </a:r>
          </a:p>
        </p:txBody>
      </p:sp>
      <p:sp>
        <p:nvSpPr>
          <p:cNvPr id="3" name="Espace réservé du contenu 2">
            <a:extLst>
              <a:ext uri="{FF2B5EF4-FFF2-40B4-BE49-F238E27FC236}">
                <a16:creationId xmlns:a16="http://schemas.microsoft.com/office/drawing/2014/main" id="{81CAA9B2-5997-93AF-380C-AA9E97408059}"/>
              </a:ext>
            </a:extLst>
          </p:cNvPr>
          <p:cNvSpPr>
            <a:spLocks noGrp="1"/>
          </p:cNvSpPr>
          <p:nvPr>
            <p:ph idx="1"/>
          </p:nvPr>
        </p:nvSpPr>
        <p:spPr>
          <a:xfrm>
            <a:off x="323850" y="2910428"/>
            <a:ext cx="8507413" cy="4407004"/>
          </a:xfrm>
        </p:spPr>
        <p:txBody>
          <a:bodyPr/>
          <a:lstStyle/>
          <a:p>
            <a:pPr marL="0" indent="0">
              <a:buNone/>
            </a:pPr>
            <a:endParaRPr lang="fr-FR" dirty="0">
              <a:latin typeface="Avenir Book" panose="02000503020000020003" pitchFamily="2" charset="0"/>
            </a:endParaRPr>
          </a:p>
          <a:p>
            <a:r>
              <a:rPr lang="fr-FR" dirty="0">
                <a:latin typeface="Avenir Book" panose="02000503020000020003" pitchFamily="2" charset="0"/>
              </a:rPr>
              <a:t>Administrer systématiquement un </a:t>
            </a:r>
            <a:r>
              <a:rPr lang="fr-FR" b="1" dirty="0">
                <a:latin typeface="Avenir Book" panose="02000503020000020003" pitchFamily="2" charset="0"/>
              </a:rPr>
              <a:t>traitement antihypertenseur </a:t>
            </a:r>
            <a:r>
              <a:rPr lang="fr-FR" dirty="0">
                <a:latin typeface="Avenir Book" panose="02000503020000020003" pitchFamily="2" charset="0"/>
              </a:rPr>
              <a:t>chez les patientes avec une pré-éclampsie sévère présentant une PAS≥160mmHg et/ou une PAD≥110mmHg </a:t>
            </a:r>
          </a:p>
          <a:p>
            <a:endParaRPr lang="fr-FR" dirty="0">
              <a:latin typeface="Avenir Book" panose="02000503020000020003" pitchFamily="2" charset="0"/>
            </a:endParaRPr>
          </a:p>
          <a:p>
            <a:r>
              <a:rPr lang="fr-FR" dirty="0">
                <a:latin typeface="Avenir Book" panose="02000503020000020003" pitchFamily="2" charset="0"/>
              </a:rPr>
              <a:t>Administrer sulfate de magnésium aux femmes avec une pré-éclampsie sévère avec au moins un signe clinique de gravité</a:t>
            </a:r>
          </a:p>
          <a:p>
            <a:pPr marL="0" indent="0" algn="r">
              <a:buNone/>
            </a:pPr>
            <a:r>
              <a:rPr lang="fr-FR" dirty="0">
                <a:latin typeface="Avenir Book" panose="02000503020000020003" pitchFamily="2" charset="0"/>
              </a:rPr>
              <a:t>﻿GRADE 1+ (accord fort)</a:t>
            </a:r>
          </a:p>
          <a:p>
            <a:pPr marL="0" indent="0" algn="r">
              <a:buNone/>
            </a:pPr>
            <a:endParaRPr lang="fr-FR" dirty="0">
              <a:latin typeface="Avenir Book" panose="02000503020000020003" pitchFamily="2" charset="0"/>
            </a:endParaRPr>
          </a:p>
          <a:p>
            <a:pPr marL="0" indent="0">
              <a:buNone/>
            </a:pPr>
            <a:r>
              <a:rPr lang="fr-FR" sz="1200" dirty="0">
                <a:latin typeface="Avenir Book" panose="02000503020000020003" pitchFamily="2" charset="0"/>
              </a:rPr>
              <a:t>﻿Bonnet MP, Garnier M, Keita H, et al. Guidelines for the management of </a:t>
            </a:r>
            <a:r>
              <a:rPr lang="fr-FR" sz="1200" dirty="0" err="1">
                <a:latin typeface="Avenir Book" panose="02000503020000020003" pitchFamily="2" charset="0"/>
              </a:rPr>
              <a:t>women</a:t>
            </a:r>
            <a:r>
              <a:rPr lang="fr-FR" sz="1200" dirty="0">
                <a:latin typeface="Avenir Book" panose="02000503020000020003" pitchFamily="2" charset="0"/>
              </a:rPr>
              <a:t> </a:t>
            </a:r>
            <a:r>
              <a:rPr lang="fr-FR" sz="1200" dirty="0" err="1">
                <a:latin typeface="Avenir Book" panose="02000503020000020003" pitchFamily="2" charset="0"/>
              </a:rPr>
              <a:t>with</a:t>
            </a:r>
            <a:r>
              <a:rPr lang="fr-FR" sz="1200" dirty="0">
                <a:latin typeface="Avenir Book" panose="02000503020000020003" pitchFamily="2" charset="0"/>
              </a:rPr>
              <a:t> </a:t>
            </a:r>
            <a:r>
              <a:rPr lang="fr-FR" sz="1200" dirty="0" err="1">
                <a:latin typeface="Avenir Book" panose="02000503020000020003" pitchFamily="2" charset="0"/>
              </a:rPr>
              <a:t>severe</a:t>
            </a:r>
            <a:r>
              <a:rPr lang="fr-FR" sz="1200" dirty="0">
                <a:latin typeface="Avenir Book" panose="02000503020000020003" pitchFamily="2" charset="0"/>
              </a:rPr>
              <a:t> </a:t>
            </a:r>
            <a:r>
              <a:rPr lang="fr-FR" sz="1200" dirty="0" err="1">
                <a:latin typeface="Avenir Book" panose="02000503020000020003" pitchFamily="2" charset="0"/>
              </a:rPr>
              <a:t>preeclampsia</a:t>
            </a:r>
            <a:r>
              <a:rPr lang="fr-FR" sz="1200" dirty="0">
                <a:latin typeface="Avenir Book" panose="02000503020000020003" pitchFamily="2" charset="0"/>
              </a:rPr>
              <a:t>. </a:t>
            </a:r>
          </a:p>
          <a:p>
            <a:pPr marL="0" indent="0">
              <a:buNone/>
            </a:pPr>
            <a:r>
              <a:rPr lang="fr-FR" sz="1200" dirty="0" err="1">
                <a:latin typeface="Avenir Book" panose="02000503020000020003" pitchFamily="2" charset="0"/>
              </a:rPr>
              <a:t>Anaesth</a:t>
            </a:r>
            <a:r>
              <a:rPr lang="fr-FR" sz="1200" dirty="0">
                <a:latin typeface="Avenir Book" panose="02000503020000020003" pitchFamily="2" charset="0"/>
              </a:rPr>
              <a:t> Crit Care Pain Med. 2021 Oct;40(5):100901. </a:t>
            </a:r>
            <a:r>
              <a:rPr lang="fr-FR" sz="1200" dirty="0" err="1">
                <a:latin typeface="Avenir Book" panose="02000503020000020003" pitchFamily="2" charset="0"/>
              </a:rPr>
              <a:t>doi</a:t>
            </a:r>
            <a:r>
              <a:rPr lang="fr-FR" sz="1200" dirty="0">
                <a:latin typeface="Avenir Book" panose="02000503020000020003" pitchFamily="2" charset="0"/>
              </a:rPr>
              <a:t>: 10.1016/j.accpm.2021.100901</a:t>
            </a:r>
          </a:p>
        </p:txBody>
      </p:sp>
      <p:sp>
        <p:nvSpPr>
          <p:cNvPr id="4" name="Espace réservé du numéro de diapositive 3">
            <a:extLst>
              <a:ext uri="{FF2B5EF4-FFF2-40B4-BE49-F238E27FC236}">
                <a16:creationId xmlns:a16="http://schemas.microsoft.com/office/drawing/2014/main" id="{BE923F72-AEA4-C1B1-FC95-E77F98678ADC}"/>
              </a:ext>
            </a:extLst>
          </p:cNvPr>
          <p:cNvSpPr>
            <a:spLocks noGrp="1"/>
          </p:cNvSpPr>
          <p:nvPr>
            <p:ph type="sldNum" sz="quarter" idx="12"/>
          </p:nvPr>
        </p:nvSpPr>
        <p:spPr/>
        <p:txBody>
          <a:bodyPr/>
          <a:lstStyle/>
          <a:p>
            <a:fld id="{1E9338B7-B3C0-9E4E-A9D7-3CEA9409064A}" type="slidenum">
              <a:rPr lang="fr-FR" altLang="fr-FR" smtClean="0"/>
              <a:pPr/>
              <a:t>16</a:t>
            </a:fld>
            <a:endParaRPr lang="fr-FR" altLang="fr-FR"/>
          </a:p>
        </p:txBody>
      </p:sp>
      <p:sp>
        <p:nvSpPr>
          <p:cNvPr id="5" name="Rectangle 4">
            <a:extLst>
              <a:ext uri="{FF2B5EF4-FFF2-40B4-BE49-F238E27FC236}">
                <a16:creationId xmlns:a16="http://schemas.microsoft.com/office/drawing/2014/main" id="{00B51DA8-4D95-C11C-9E9C-A4BA2DC8CE0B}"/>
              </a:ext>
            </a:extLst>
          </p:cNvPr>
          <p:cNvSpPr/>
          <p:nvPr/>
        </p:nvSpPr>
        <p:spPr>
          <a:xfrm>
            <a:off x="0" y="1340768"/>
            <a:ext cx="9144000" cy="1569660"/>
          </a:xfrm>
          <a:prstGeom prst="rect">
            <a:avLst/>
          </a:prstGeom>
        </p:spPr>
        <p:txBody>
          <a:bodyPr wrap="square">
            <a:spAutoFit/>
          </a:bodyPr>
          <a:lstStyle/>
          <a:p>
            <a:r>
              <a:rPr lang="fr-FR" sz="2400" b="1" dirty="0">
                <a:solidFill>
                  <a:srgbClr val="39A9DC"/>
                </a:solidFill>
                <a:latin typeface="Trebuchet MS" panose="020B0703020202090204" pitchFamily="34" charset="0"/>
              </a:rPr>
              <a:t>﻿En cas de prise en charge hors structure spécialisée d’une patiente présentant une </a:t>
            </a:r>
            <a:r>
              <a:rPr lang="fr-FR" sz="2400" b="1" u="sng" dirty="0">
                <a:solidFill>
                  <a:srgbClr val="39A9DC"/>
                </a:solidFill>
                <a:latin typeface="Trebuchet MS" panose="020B0703020202090204" pitchFamily="34" charset="0"/>
              </a:rPr>
              <a:t>pré-éclampsie sévère</a:t>
            </a:r>
            <a:r>
              <a:rPr lang="fr-FR" sz="2400" b="1" dirty="0">
                <a:solidFill>
                  <a:srgbClr val="39A9DC"/>
                </a:solidFill>
                <a:latin typeface="Trebuchet MS" panose="020B0703020202090204" pitchFamily="34" charset="0"/>
              </a:rPr>
              <a:t>, l’administration d’un antihypertenseur / sulfate de magnésium diminue-t-elle la morbimortalité materno-fœtale ?</a:t>
            </a:r>
          </a:p>
        </p:txBody>
      </p:sp>
      <p:pic>
        <p:nvPicPr>
          <p:cNvPr id="6" name="Image 5">
            <a:extLst>
              <a:ext uri="{FF2B5EF4-FFF2-40B4-BE49-F238E27FC236}">
                <a16:creationId xmlns:a16="http://schemas.microsoft.com/office/drawing/2014/main" id="{F70DD0B8-E77B-F4DF-93F4-C568FAC6B19E}"/>
              </a:ext>
            </a:extLst>
          </p:cNvPr>
          <p:cNvPicPr>
            <a:picLocks noChangeAspect="1"/>
          </p:cNvPicPr>
          <p:nvPr/>
        </p:nvPicPr>
        <p:blipFill>
          <a:blip r:embed="rId3"/>
          <a:stretch>
            <a:fillRect/>
          </a:stretch>
        </p:blipFill>
        <p:spPr>
          <a:xfrm>
            <a:off x="5156200" y="4297536"/>
            <a:ext cx="3987800" cy="355600"/>
          </a:xfrm>
          <a:prstGeom prst="rect">
            <a:avLst/>
          </a:prstGeom>
        </p:spPr>
      </p:pic>
    </p:spTree>
    <p:extLst>
      <p:ext uri="{BB962C8B-B14F-4D97-AF65-F5344CB8AC3E}">
        <p14:creationId xmlns:p14="http://schemas.microsoft.com/office/powerpoint/2010/main" val="277659921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8A29D9EF-5ECF-BFCD-23AC-4C916A05EB89}"/>
              </a:ext>
            </a:extLst>
          </p:cNvPr>
          <p:cNvPicPr>
            <a:picLocks noGrp="1" noChangeAspect="1"/>
          </p:cNvPicPr>
          <p:nvPr>
            <p:ph idx="1"/>
          </p:nvPr>
        </p:nvPicPr>
        <p:blipFill>
          <a:blip r:embed="rId2"/>
          <a:stretch>
            <a:fillRect/>
          </a:stretch>
        </p:blipFill>
        <p:spPr>
          <a:xfrm>
            <a:off x="611561" y="1553706"/>
            <a:ext cx="7348742" cy="4539590"/>
          </a:xfrm>
        </p:spPr>
      </p:pic>
      <p:sp>
        <p:nvSpPr>
          <p:cNvPr id="4" name="Espace réservé du numéro de diapositive 3">
            <a:extLst>
              <a:ext uri="{FF2B5EF4-FFF2-40B4-BE49-F238E27FC236}">
                <a16:creationId xmlns:a16="http://schemas.microsoft.com/office/drawing/2014/main" id="{212AA08D-A6C9-D7F8-078C-17DBA8A7EB1F}"/>
              </a:ext>
            </a:extLst>
          </p:cNvPr>
          <p:cNvSpPr>
            <a:spLocks noGrp="1"/>
          </p:cNvSpPr>
          <p:nvPr>
            <p:ph type="sldNum" sz="quarter" idx="12"/>
          </p:nvPr>
        </p:nvSpPr>
        <p:spPr/>
        <p:txBody>
          <a:bodyPr/>
          <a:lstStyle/>
          <a:p>
            <a:fld id="{1E9338B7-B3C0-9E4E-A9D7-3CEA9409064A}" type="slidenum">
              <a:rPr lang="fr-FR" altLang="fr-FR" smtClean="0"/>
              <a:pPr/>
              <a:t>17</a:t>
            </a:fld>
            <a:endParaRPr lang="fr-FR" altLang="fr-FR"/>
          </a:p>
        </p:txBody>
      </p:sp>
      <p:sp>
        <p:nvSpPr>
          <p:cNvPr id="5" name="Titre 1">
            <a:extLst>
              <a:ext uri="{FF2B5EF4-FFF2-40B4-BE49-F238E27FC236}">
                <a16:creationId xmlns:a16="http://schemas.microsoft.com/office/drawing/2014/main" id="{AE07A891-0405-EE10-CE80-F59BCDC201CE}"/>
              </a:ext>
            </a:extLst>
          </p:cNvPr>
          <p:cNvSpPr>
            <a:spLocks noGrp="1"/>
          </p:cNvSpPr>
          <p:nvPr>
            <p:ph type="title"/>
          </p:nvPr>
        </p:nvSpPr>
        <p:spPr>
          <a:xfrm>
            <a:off x="2627313" y="0"/>
            <a:ext cx="6192837" cy="765175"/>
          </a:xfrm>
        </p:spPr>
        <p:txBody>
          <a:bodyPr/>
          <a:lstStyle/>
          <a:p>
            <a:r>
              <a:rPr lang="fr-FR" dirty="0"/>
              <a:t>﻿PATHOLOGIES HYPERTENSIVES GRAVIDIQUES</a:t>
            </a:r>
          </a:p>
        </p:txBody>
      </p:sp>
      <p:sp>
        <p:nvSpPr>
          <p:cNvPr id="8" name="Rectangle 7">
            <a:extLst>
              <a:ext uri="{FF2B5EF4-FFF2-40B4-BE49-F238E27FC236}">
                <a16:creationId xmlns:a16="http://schemas.microsoft.com/office/drawing/2014/main" id="{56411D65-6DCA-44BD-76DD-687C02A88B44}"/>
              </a:ext>
            </a:extLst>
          </p:cNvPr>
          <p:cNvSpPr/>
          <p:nvPr/>
        </p:nvSpPr>
        <p:spPr>
          <a:xfrm>
            <a:off x="2411760" y="6127991"/>
            <a:ext cx="4572000" cy="707886"/>
          </a:xfrm>
          <a:prstGeom prst="rect">
            <a:avLst/>
          </a:prstGeom>
        </p:spPr>
        <p:txBody>
          <a:bodyPr>
            <a:spAutoFit/>
          </a:bodyPr>
          <a:lstStyle/>
          <a:p>
            <a:r>
              <a:rPr lang="fr-FR" sz="1000" dirty="0">
                <a:latin typeface="Avenir Book" panose="02000503020000020003" pitchFamily="2" charset="0"/>
              </a:rPr>
              <a:t>Recommandations Formalisées d’Experts </a:t>
            </a:r>
          </a:p>
          <a:p>
            <a:r>
              <a:rPr lang="fr-FR" sz="1000" dirty="0">
                <a:latin typeface="Avenir Book" panose="02000503020000020003" pitchFamily="2" charset="0"/>
              </a:rPr>
              <a:t>Prise en charge de la patiente avec une pré-éclampsie sévère Guidelines for the management of </a:t>
            </a:r>
            <a:r>
              <a:rPr lang="fr-FR" sz="1000" dirty="0" err="1">
                <a:latin typeface="Avenir Book" panose="02000503020000020003" pitchFamily="2" charset="0"/>
              </a:rPr>
              <a:t>women</a:t>
            </a:r>
            <a:r>
              <a:rPr lang="fr-FR" sz="1000" dirty="0">
                <a:latin typeface="Avenir Book" panose="02000503020000020003" pitchFamily="2" charset="0"/>
              </a:rPr>
              <a:t> </a:t>
            </a:r>
            <a:r>
              <a:rPr lang="fr-FR" sz="1000" dirty="0" err="1">
                <a:latin typeface="Avenir Book" panose="02000503020000020003" pitchFamily="2" charset="0"/>
              </a:rPr>
              <a:t>with</a:t>
            </a:r>
            <a:r>
              <a:rPr lang="fr-FR" sz="1000" dirty="0">
                <a:latin typeface="Avenir Book" panose="02000503020000020003" pitchFamily="2" charset="0"/>
              </a:rPr>
              <a:t> </a:t>
            </a:r>
            <a:r>
              <a:rPr lang="fr-FR" sz="1000" dirty="0" err="1">
                <a:latin typeface="Avenir Book" panose="02000503020000020003" pitchFamily="2" charset="0"/>
              </a:rPr>
              <a:t>severe</a:t>
            </a:r>
            <a:r>
              <a:rPr lang="fr-FR" sz="1000" dirty="0">
                <a:latin typeface="Avenir Book" panose="02000503020000020003" pitchFamily="2" charset="0"/>
              </a:rPr>
              <a:t> </a:t>
            </a:r>
            <a:r>
              <a:rPr lang="fr-FR" sz="1000" dirty="0" err="1">
                <a:latin typeface="Avenir Book" panose="02000503020000020003" pitchFamily="2" charset="0"/>
              </a:rPr>
              <a:t>preeclampsia</a:t>
            </a:r>
            <a:r>
              <a:rPr lang="fr-FR" sz="1000" dirty="0">
                <a:latin typeface="Avenir Book" panose="02000503020000020003" pitchFamily="2" charset="0"/>
              </a:rPr>
              <a:t> </a:t>
            </a:r>
          </a:p>
          <a:p>
            <a:r>
              <a:rPr lang="fr-FR" sz="1000" dirty="0">
                <a:latin typeface="Avenir Book" panose="02000503020000020003" pitchFamily="2" charset="0"/>
              </a:rPr>
              <a:t>2020 </a:t>
            </a:r>
          </a:p>
        </p:txBody>
      </p:sp>
    </p:spTree>
    <p:extLst>
      <p:ext uri="{BB962C8B-B14F-4D97-AF65-F5344CB8AC3E}">
        <p14:creationId xmlns:p14="http://schemas.microsoft.com/office/powerpoint/2010/main" val="9880528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12AA08D-A6C9-D7F8-078C-17DBA8A7EB1F}"/>
              </a:ext>
            </a:extLst>
          </p:cNvPr>
          <p:cNvSpPr>
            <a:spLocks noGrp="1"/>
          </p:cNvSpPr>
          <p:nvPr>
            <p:ph type="sldNum" sz="quarter" idx="12"/>
          </p:nvPr>
        </p:nvSpPr>
        <p:spPr/>
        <p:txBody>
          <a:bodyPr/>
          <a:lstStyle/>
          <a:p>
            <a:fld id="{1E9338B7-B3C0-9E4E-A9D7-3CEA9409064A}" type="slidenum">
              <a:rPr lang="fr-FR" altLang="fr-FR" smtClean="0"/>
              <a:pPr/>
              <a:t>18</a:t>
            </a:fld>
            <a:endParaRPr lang="fr-FR" altLang="fr-FR"/>
          </a:p>
        </p:txBody>
      </p:sp>
      <p:sp>
        <p:nvSpPr>
          <p:cNvPr id="5" name="Titre 1">
            <a:extLst>
              <a:ext uri="{FF2B5EF4-FFF2-40B4-BE49-F238E27FC236}">
                <a16:creationId xmlns:a16="http://schemas.microsoft.com/office/drawing/2014/main" id="{AE07A891-0405-EE10-CE80-F59BCDC201CE}"/>
              </a:ext>
            </a:extLst>
          </p:cNvPr>
          <p:cNvSpPr>
            <a:spLocks noGrp="1"/>
          </p:cNvSpPr>
          <p:nvPr>
            <p:ph type="title"/>
          </p:nvPr>
        </p:nvSpPr>
        <p:spPr>
          <a:xfrm>
            <a:off x="2627313" y="0"/>
            <a:ext cx="6192837" cy="765175"/>
          </a:xfrm>
        </p:spPr>
        <p:txBody>
          <a:bodyPr/>
          <a:lstStyle/>
          <a:p>
            <a:r>
              <a:rPr lang="fr-FR" dirty="0"/>
              <a:t>﻿PATHOLOGIES HYPERTENSIVES GRAVIDIQUES</a:t>
            </a:r>
          </a:p>
        </p:txBody>
      </p:sp>
      <p:pic>
        <p:nvPicPr>
          <p:cNvPr id="6" name="Espace réservé du contenu 5">
            <a:extLst>
              <a:ext uri="{FF2B5EF4-FFF2-40B4-BE49-F238E27FC236}">
                <a16:creationId xmlns:a16="http://schemas.microsoft.com/office/drawing/2014/main" id="{91302C90-83B1-7370-E0A4-8577AD24B03B}"/>
              </a:ext>
            </a:extLst>
          </p:cNvPr>
          <p:cNvPicPr>
            <a:picLocks noGrp="1" noChangeAspect="1"/>
          </p:cNvPicPr>
          <p:nvPr>
            <p:ph idx="1"/>
          </p:nvPr>
        </p:nvPicPr>
        <p:blipFill>
          <a:blip r:embed="rId2"/>
          <a:stretch>
            <a:fillRect/>
          </a:stretch>
        </p:blipFill>
        <p:spPr>
          <a:xfrm>
            <a:off x="0" y="1412775"/>
            <a:ext cx="7956376" cy="4914949"/>
          </a:xfrm>
        </p:spPr>
      </p:pic>
      <p:sp>
        <p:nvSpPr>
          <p:cNvPr id="8" name="Rectangle 7">
            <a:extLst>
              <a:ext uri="{FF2B5EF4-FFF2-40B4-BE49-F238E27FC236}">
                <a16:creationId xmlns:a16="http://schemas.microsoft.com/office/drawing/2014/main" id="{4CA94377-74A5-BB3A-F510-C43771BE32E8}"/>
              </a:ext>
            </a:extLst>
          </p:cNvPr>
          <p:cNvSpPr/>
          <p:nvPr/>
        </p:nvSpPr>
        <p:spPr>
          <a:xfrm>
            <a:off x="2411760" y="6198115"/>
            <a:ext cx="4572000" cy="707886"/>
          </a:xfrm>
          <a:prstGeom prst="rect">
            <a:avLst/>
          </a:prstGeom>
        </p:spPr>
        <p:txBody>
          <a:bodyPr>
            <a:spAutoFit/>
          </a:bodyPr>
          <a:lstStyle/>
          <a:p>
            <a:r>
              <a:rPr lang="fr-FR" sz="1000" dirty="0">
                <a:latin typeface="Avenir Book" panose="02000503020000020003" pitchFamily="2" charset="0"/>
              </a:rPr>
              <a:t>Recommandations Formalisées d’Experts </a:t>
            </a:r>
          </a:p>
          <a:p>
            <a:r>
              <a:rPr lang="fr-FR" sz="1000" dirty="0">
                <a:latin typeface="Avenir Book" panose="02000503020000020003" pitchFamily="2" charset="0"/>
              </a:rPr>
              <a:t>Prise en charge de la patiente avec une pré-éclampsie sévère Guidelines for the management of </a:t>
            </a:r>
            <a:r>
              <a:rPr lang="fr-FR" sz="1000" dirty="0" err="1">
                <a:latin typeface="Avenir Book" panose="02000503020000020003" pitchFamily="2" charset="0"/>
              </a:rPr>
              <a:t>women</a:t>
            </a:r>
            <a:r>
              <a:rPr lang="fr-FR" sz="1000" dirty="0">
                <a:latin typeface="Avenir Book" panose="02000503020000020003" pitchFamily="2" charset="0"/>
              </a:rPr>
              <a:t> </a:t>
            </a:r>
            <a:r>
              <a:rPr lang="fr-FR" sz="1000" dirty="0" err="1">
                <a:latin typeface="Avenir Book" panose="02000503020000020003" pitchFamily="2" charset="0"/>
              </a:rPr>
              <a:t>with</a:t>
            </a:r>
            <a:r>
              <a:rPr lang="fr-FR" sz="1000" dirty="0">
                <a:latin typeface="Avenir Book" panose="02000503020000020003" pitchFamily="2" charset="0"/>
              </a:rPr>
              <a:t> </a:t>
            </a:r>
            <a:r>
              <a:rPr lang="fr-FR" sz="1000" dirty="0" err="1">
                <a:latin typeface="Avenir Book" panose="02000503020000020003" pitchFamily="2" charset="0"/>
              </a:rPr>
              <a:t>severe</a:t>
            </a:r>
            <a:r>
              <a:rPr lang="fr-FR" sz="1000" dirty="0">
                <a:latin typeface="Avenir Book" panose="02000503020000020003" pitchFamily="2" charset="0"/>
              </a:rPr>
              <a:t> </a:t>
            </a:r>
            <a:r>
              <a:rPr lang="fr-FR" sz="1000" dirty="0" err="1">
                <a:latin typeface="Avenir Book" panose="02000503020000020003" pitchFamily="2" charset="0"/>
              </a:rPr>
              <a:t>preeclampsia</a:t>
            </a:r>
            <a:r>
              <a:rPr lang="fr-FR" sz="1000" dirty="0">
                <a:latin typeface="Avenir Book" panose="02000503020000020003" pitchFamily="2" charset="0"/>
              </a:rPr>
              <a:t> </a:t>
            </a:r>
          </a:p>
          <a:p>
            <a:r>
              <a:rPr lang="fr-FR" sz="1000" dirty="0">
                <a:latin typeface="Avenir Book" panose="02000503020000020003" pitchFamily="2" charset="0"/>
              </a:rPr>
              <a:t>2020 </a:t>
            </a:r>
          </a:p>
        </p:txBody>
      </p:sp>
    </p:spTree>
    <p:extLst>
      <p:ext uri="{BB962C8B-B14F-4D97-AF65-F5344CB8AC3E}">
        <p14:creationId xmlns:p14="http://schemas.microsoft.com/office/powerpoint/2010/main" val="229360697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D5F87EF-5422-88D4-0506-5EC66A9C359D}"/>
              </a:ext>
            </a:extLst>
          </p:cNvPr>
          <p:cNvSpPr>
            <a:spLocks noGrp="1"/>
          </p:cNvSpPr>
          <p:nvPr>
            <p:ph idx="1"/>
          </p:nvPr>
        </p:nvSpPr>
        <p:spPr>
          <a:xfrm>
            <a:off x="323850" y="3126328"/>
            <a:ext cx="8507413" cy="3039522"/>
          </a:xfrm>
        </p:spPr>
        <p:txBody>
          <a:bodyPr/>
          <a:lstStyle/>
          <a:p>
            <a:endParaRPr lang="fr-FR" dirty="0"/>
          </a:p>
          <a:p>
            <a:endParaRPr lang="fr-FR" dirty="0"/>
          </a:p>
          <a:p>
            <a:r>
              <a:rPr lang="fr-FR" dirty="0"/>
              <a:t>Administrer du sulfate de magnésium en première intention</a:t>
            </a:r>
          </a:p>
          <a:p>
            <a:pPr marL="0" indent="0">
              <a:buNone/>
            </a:pPr>
            <a:endParaRPr lang="fr-FR" dirty="0"/>
          </a:p>
          <a:p>
            <a:pPr marL="0" indent="0">
              <a:buNone/>
            </a:pPr>
            <a:endParaRPr lang="fr-FR" dirty="0"/>
          </a:p>
          <a:p>
            <a:pPr marL="0" indent="0">
              <a:buNone/>
            </a:pPr>
            <a:endParaRPr lang="fr-FR" dirty="0"/>
          </a:p>
          <a:p>
            <a:pPr marL="0" indent="0">
              <a:buNone/>
            </a:pPr>
            <a:r>
              <a:rPr lang="fr-FR" sz="1400" dirty="0"/>
              <a:t>Bonnet MP, Garnier M, Keita H, et al. Guidelines for the management of </a:t>
            </a:r>
            <a:r>
              <a:rPr lang="fr-FR" sz="1400" dirty="0" err="1"/>
              <a:t>women</a:t>
            </a:r>
            <a:r>
              <a:rPr lang="fr-FR" sz="1400" dirty="0"/>
              <a:t> </a:t>
            </a:r>
            <a:r>
              <a:rPr lang="fr-FR" sz="1400" dirty="0" err="1"/>
              <a:t>with</a:t>
            </a:r>
            <a:r>
              <a:rPr lang="fr-FR" sz="1400" dirty="0"/>
              <a:t> </a:t>
            </a:r>
            <a:r>
              <a:rPr lang="fr-FR" sz="1400" dirty="0" err="1"/>
              <a:t>severe</a:t>
            </a:r>
            <a:r>
              <a:rPr lang="fr-FR" sz="1400" dirty="0"/>
              <a:t> </a:t>
            </a:r>
            <a:r>
              <a:rPr lang="fr-FR" sz="1400" dirty="0" err="1"/>
              <a:t>preeclampsia</a:t>
            </a:r>
            <a:r>
              <a:rPr lang="fr-FR" sz="1400" dirty="0"/>
              <a:t>. </a:t>
            </a:r>
            <a:r>
              <a:rPr lang="fr-FR" sz="1400" dirty="0" err="1"/>
              <a:t>Anaesth</a:t>
            </a:r>
            <a:r>
              <a:rPr lang="fr-FR" sz="1400" dirty="0"/>
              <a:t> Crit Care Pain Med. 2021 Oct;40(5):100901. </a:t>
            </a:r>
            <a:r>
              <a:rPr lang="fr-FR" sz="1400" dirty="0" err="1"/>
              <a:t>doi</a:t>
            </a:r>
            <a:r>
              <a:rPr lang="fr-FR" sz="1400" dirty="0"/>
              <a:t>: 10.1016/j.accpm.2021.100901.</a:t>
            </a:r>
          </a:p>
        </p:txBody>
      </p:sp>
      <p:sp>
        <p:nvSpPr>
          <p:cNvPr id="4" name="Espace réservé du numéro de diapositive 3">
            <a:extLst>
              <a:ext uri="{FF2B5EF4-FFF2-40B4-BE49-F238E27FC236}">
                <a16:creationId xmlns:a16="http://schemas.microsoft.com/office/drawing/2014/main" id="{CAE2C9BB-5E6C-9100-A737-596E53E581F9}"/>
              </a:ext>
            </a:extLst>
          </p:cNvPr>
          <p:cNvSpPr>
            <a:spLocks noGrp="1"/>
          </p:cNvSpPr>
          <p:nvPr>
            <p:ph type="sldNum" sz="quarter" idx="12"/>
          </p:nvPr>
        </p:nvSpPr>
        <p:spPr/>
        <p:txBody>
          <a:bodyPr/>
          <a:lstStyle/>
          <a:p>
            <a:fld id="{1E9338B7-B3C0-9E4E-A9D7-3CEA9409064A}" type="slidenum">
              <a:rPr lang="fr-FR" altLang="fr-FR" smtClean="0"/>
              <a:pPr/>
              <a:t>19</a:t>
            </a:fld>
            <a:endParaRPr lang="fr-FR" altLang="fr-FR"/>
          </a:p>
        </p:txBody>
      </p:sp>
      <p:sp>
        <p:nvSpPr>
          <p:cNvPr id="5" name="Titre 1">
            <a:extLst>
              <a:ext uri="{FF2B5EF4-FFF2-40B4-BE49-F238E27FC236}">
                <a16:creationId xmlns:a16="http://schemas.microsoft.com/office/drawing/2014/main" id="{E41CB247-FDC5-8BF6-B5A9-F41A709340F3}"/>
              </a:ext>
            </a:extLst>
          </p:cNvPr>
          <p:cNvSpPr>
            <a:spLocks noGrp="1"/>
          </p:cNvSpPr>
          <p:nvPr>
            <p:ph type="title"/>
          </p:nvPr>
        </p:nvSpPr>
        <p:spPr>
          <a:xfrm>
            <a:off x="2627313" y="0"/>
            <a:ext cx="6192837" cy="765175"/>
          </a:xfrm>
        </p:spPr>
        <p:txBody>
          <a:bodyPr/>
          <a:lstStyle/>
          <a:p>
            <a:r>
              <a:rPr lang="fr-FR" dirty="0"/>
              <a:t>﻿PATHOLOGIES HYPERTENSIVES GRAVIDIQUES</a:t>
            </a:r>
          </a:p>
        </p:txBody>
      </p:sp>
      <p:sp>
        <p:nvSpPr>
          <p:cNvPr id="6" name="Rectangle 5">
            <a:extLst>
              <a:ext uri="{FF2B5EF4-FFF2-40B4-BE49-F238E27FC236}">
                <a16:creationId xmlns:a16="http://schemas.microsoft.com/office/drawing/2014/main" id="{5AB648B3-E64E-5573-0D3E-8BE37FF43DB3}"/>
              </a:ext>
            </a:extLst>
          </p:cNvPr>
          <p:cNvSpPr/>
          <p:nvPr/>
        </p:nvSpPr>
        <p:spPr>
          <a:xfrm>
            <a:off x="0" y="1340768"/>
            <a:ext cx="9144000" cy="1569660"/>
          </a:xfrm>
          <a:prstGeom prst="rect">
            <a:avLst/>
          </a:prstGeom>
        </p:spPr>
        <p:txBody>
          <a:bodyPr wrap="square">
            <a:spAutoFit/>
          </a:bodyPr>
          <a:lstStyle/>
          <a:p>
            <a:r>
              <a:rPr lang="fr-FR" dirty="0"/>
              <a:t>﻿</a:t>
            </a:r>
            <a:r>
              <a:rPr lang="fr-FR" sz="2400" b="1" dirty="0">
                <a:solidFill>
                  <a:srgbClr val="39A9DC"/>
                </a:solidFill>
                <a:latin typeface="Trebuchet MS" panose="020B0703020202090204" pitchFamily="34" charset="0"/>
              </a:rPr>
              <a:t>En cas de prise en charge hors structure spécialisée d’une patiente présentant une éclampsie, l’administration de sulfate de magnésium diminue-t-elle la morbimortalité materno-</a:t>
            </a:r>
            <a:r>
              <a:rPr lang="fr-FR" sz="2400" b="1" dirty="0" err="1">
                <a:solidFill>
                  <a:srgbClr val="39A9DC"/>
                </a:solidFill>
                <a:latin typeface="Trebuchet MS" panose="020B0703020202090204" pitchFamily="34" charset="0"/>
              </a:rPr>
              <a:t>foetale</a:t>
            </a:r>
            <a:r>
              <a:rPr lang="fr-FR" sz="2400" b="1" dirty="0">
                <a:solidFill>
                  <a:srgbClr val="39A9DC"/>
                </a:solidFill>
                <a:latin typeface="Trebuchet MS" panose="020B0703020202090204" pitchFamily="34" charset="0"/>
              </a:rPr>
              <a:t> ?</a:t>
            </a:r>
          </a:p>
        </p:txBody>
      </p:sp>
      <p:pic>
        <p:nvPicPr>
          <p:cNvPr id="7" name="Image 6">
            <a:extLst>
              <a:ext uri="{FF2B5EF4-FFF2-40B4-BE49-F238E27FC236}">
                <a16:creationId xmlns:a16="http://schemas.microsoft.com/office/drawing/2014/main" id="{269B52EA-D6D9-3E42-C8EE-D81C737C3798}"/>
              </a:ext>
            </a:extLst>
          </p:cNvPr>
          <p:cNvPicPr>
            <a:picLocks noChangeAspect="1"/>
          </p:cNvPicPr>
          <p:nvPr/>
        </p:nvPicPr>
        <p:blipFill>
          <a:blip r:embed="rId3"/>
          <a:stretch>
            <a:fillRect/>
          </a:stretch>
        </p:blipFill>
        <p:spPr>
          <a:xfrm>
            <a:off x="5156200" y="4369544"/>
            <a:ext cx="3987800" cy="355600"/>
          </a:xfrm>
          <a:prstGeom prst="rect">
            <a:avLst/>
          </a:prstGeom>
        </p:spPr>
      </p:pic>
    </p:spTree>
    <p:extLst>
      <p:ext uri="{BB962C8B-B14F-4D97-AF65-F5344CB8AC3E}">
        <p14:creationId xmlns:p14="http://schemas.microsoft.com/office/powerpoint/2010/main" val="144528032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a:extLst>
              <a:ext uri="{FF2B5EF4-FFF2-40B4-BE49-F238E27FC236}">
                <a16:creationId xmlns:a16="http://schemas.microsoft.com/office/drawing/2014/main" id="{A043C489-479B-9B49-B769-894365BE9B0C}"/>
              </a:ext>
            </a:extLst>
          </p:cNvPr>
          <p:cNvSpPr>
            <a:spLocks noGrp="1"/>
          </p:cNvSpPr>
          <p:nvPr>
            <p:ph type="sldNum" sz="quarter" idx="12"/>
          </p:nvPr>
        </p:nvSpPr>
        <p:spPr/>
        <p:txBody>
          <a:bodyPr/>
          <a:lstStyle/>
          <a:p>
            <a:fld id="{7181EE7D-A5D7-024E-BF00-90489478F34C}" type="slidenum">
              <a:rPr lang="fr-FR" altLang="fr-FR"/>
              <a:pPr/>
              <a:t>2</a:t>
            </a:fld>
            <a:endParaRPr lang="fr-FR" altLang="fr-FR"/>
          </a:p>
        </p:txBody>
      </p:sp>
      <p:sp>
        <p:nvSpPr>
          <p:cNvPr id="12290" name="Rectangle 2">
            <a:extLst>
              <a:ext uri="{FF2B5EF4-FFF2-40B4-BE49-F238E27FC236}">
                <a16:creationId xmlns:a16="http://schemas.microsoft.com/office/drawing/2014/main" id="{6DF14868-A31A-6745-BCBF-7B28574D4DC0}"/>
              </a:ext>
            </a:extLst>
          </p:cNvPr>
          <p:cNvSpPr>
            <a:spLocks noGrp="1" noChangeArrowheads="1"/>
          </p:cNvSpPr>
          <p:nvPr>
            <p:ph type="title"/>
          </p:nvPr>
        </p:nvSpPr>
        <p:spPr/>
        <p:txBody>
          <a:bodyPr/>
          <a:lstStyle/>
          <a:p>
            <a:r>
              <a:rPr lang="fr-FR" altLang="fr-FR" dirty="0"/>
              <a:t>Introduction  </a:t>
            </a:r>
          </a:p>
        </p:txBody>
      </p:sp>
      <p:sp>
        <p:nvSpPr>
          <p:cNvPr id="12291" name="Rectangle 3">
            <a:extLst>
              <a:ext uri="{FF2B5EF4-FFF2-40B4-BE49-F238E27FC236}">
                <a16:creationId xmlns:a16="http://schemas.microsoft.com/office/drawing/2014/main" id="{D4A5E816-0C2A-5945-99EC-9C29127A51E1}"/>
              </a:ext>
            </a:extLst>
          </p:cNvPr>
          <p:cNvSpPr>
            <a:spLocks noGrp="1" noChangeArrowheads="1"/>
          </p:cNvSpPr>
          <p:nvPr>
            <p:ph type="body" idx="1"/>
          </p:nvPr>
        </p:nvSpPr>
        <p:spPr>
          <a:xfrm>
            <a:off x="323850" y="2276475"/>
            <a:ext cx="8507413" cy="4275583"/>
          </a:xfrm>
        </p:spPr>
        <p:txBody>
          <a:bodyPr/>
          <a:lstStyle/>
          <a:p>
            <a:r>
              <a:rPr lang="fr-FR" altLang="fr-FR" dirty="0">
                <a:latin typeface="Avenir Book" panose="02000503020000020003" pitchFamily="2" charset="0"/>
              </a:rPr>
              <a:t>﻿5 000 naissances sur 784 000 (0,6 %) se déroulaient en dehors d’un hôpital ou d’une maternité en France en 2016. </a:t>
            </a:r>
          </a:p>
          <a:p>
            <a:endParaRPr lang="fr-FR" altLang="fr-FR" dirty="0">
              <a:latin typeface="Avenir Book" panose="02000503020000020003" pitchFamily="2" charset="0"/>
            </a:endParaRPr>
          </a:p>
          <a:p>
            <a:r>
              <a:rPr lang="fr-FR" altLang="fr-FR" dirty="0">
                <a:latin typeface="Avenir Book" panose="02000503020000020003" pitchFamily="2" charset="0"/>
              </a:rPr>
              <a:t>Les mères bénéficiaient dans neuf cas sur dix de l’assistance d’un médecin ou d’une sage-femme </a:t>
            </a:r>
          </a:p>
          <a:p>
            <a:endParaRPr lang="fr-FR" altLang="fr-FR" dirty="0">
              <a:latin typeface="Avenir Book" panose="02000503020000020003" pitchFamily="2" charset="0"/>
            </a:endParaRPr>
          </a:p>
          <a:p>
            <a:endParaRPr lang="fr-FR" altLang="fr-FR" dirty="0">
              <a:latin typeface="Avenir Book" panose="02000503020000020003" pitchFamily="2" charset="0"/>
            </a:endParaRPr>
          </a:p>
          <a:p>
            <a:endParaRPr lang="fr-FR" altLang="fr-FR" dirty="0">
              <a:latin typeface="Avenir Book" panose="02000503020000020003" pitchFamily="2" charset="0"/>
            </a:endParaRPr>
          </a:p>
          <a:p>
            <a:endParaRPr lang="fr-FR" altLang="fr-FR" dirty="0">
              <a:latin typeface="Avenir Book" panose="02000503020000020003" pitchFamily="2" charset="0"/>
            </a:endParaRPr>
          </a:p>
          <a:p>
            <a:endParaRPr lang="fr-FR" altLang="fr-FR" dirty="0">
              <a:latin typeface="Avenir Book" panose="02000503020000020003" pitchFamily="2" charset="0"/>
            </a:endParaRPr>
          </a:p>
          <a:p>
            <a:endParaRPr lang="fr-FR" altLang="fr-FR" dirty="0">
              <a:latin typeface="Avenir Book" panose="02000503020000020003" pitchFamily="2" charset="0"/>
            </a:endParaRPr>
          </a:p>
          <a:p>
            <a:pPr marL="0" indent="0">
              <a:buNone/>
            </a:pPr>
            <a:r>
              <a:rPr lang="fr-FR" altLang="fr-FR" dirty="0">
                <a:latin typeface="Avenir Book" panose="02000503020000020003" pitchFamily="2" charset="0"/>
              </a:rPr>
              <a:t>﻿</a:t>
            </a:r>
            <a:r>
              <a:rPr lang="fr-FR" altLang="fr-FR" sz="1100" dirty="0">
                <a:latin typeface="Avenir Book" panose="02000503020000020003" pitchFamily="2" charset="0"/>
              </a:rPr>
              <a:t>INSEE. 2017. Statistiques et études. Accessible à https://</a:t>
            </a:r>
            <a:r>
              <a:rPr lang="fr-FR" altLang="fr-FR" sz="1100" dirty="0" err="1">
                <a:latin typeface="Avenir Book" panose="02000503020000020003" pitchFamily="2" charset="0"/>
              </a:rPr>
              <a:t>www.insee.fr</a:t>
            </a:r>
            <a:r>
              <a:rPr lang="fr-FR" altLang="fr-FR" sz="1100" dirty="0">
                <a:latin typeface="Avenir Book" panose="02000503020000020003" pitchFamily="2" charset="0"/>
              </a:rPr>
              <a:t>/</a:t>
            </a:r>
            <a:r>
              <a:rPr lang="fr-FR" altLang="fr-FR" sz="1100" dirty="0" err="1">
                <a:latin typeface="Avenir Book" panose="02000503020000020003" pitchFamily="2" charset="0"/>
              </a:rPr>
              <a:t>fr</a:t>
            </a:r>
            <a:r>
              <a:rPr lang="fr-FR" altLang="fr-FR" sz="1100" dirty="0">
                <a:latin typeface="Avenir Book" panose="02000503020000020003" pitchFamily="2" charset="0"/>
              </a:rPr>
              <a:t>/statistiques</a:t>
            </a:r>
            <a:endParaRPr lang="fr-FR" altLang="fr-FR" dirty="0">
              <a:latin typeface="Avenir Book" panose="02000503020000020003" pitchFamily="2" charset="0"/>
            </a:endParaRPr>
          </a:p>
        </p:txBody>
      </p:sp>
      <p:sp>
        <p:nvSpPr>
          <p:cNvPr id="12292" name="Text Box 4">
            <a:extLst>
              <a:ext uri="{FF2B5EF4-FFF2-40B4-BE49-F238E27FC236}">
                <a16:creationId xmlns:a16="http://schemas.microsoft.com/office/drawing/2014/main" id="{FF14BEAC-24A8-1047-B5A4-2486FEEE967F}"/>
              </a:ext>
            </a:extLst>
          </p:cNvPr>
          <p:cNvSpPr txBox="1">
            <a:spLocks noChangeArrowheads="1"/>
          </p:cNvSpPr>
          <p:nvPr/>
        </p:nvSpPr>
        <p:spPr bwMode="auto">
          <a:xfrm>
            <a:off x="323850" y="1557338"/>
            <a:ext cx="8496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sz="2400" b="1" dirty="0">
                <a:solidFill>
                  <a:srgbClr val="39A9DC"/>
                </a:solidFill>
                <a:latin typeface="Trebuchet MS" panose="020B0703020202090204" pitchFamily="34" charset="0"/>
              </a:rPr>
              <a:t>Épidémiologie </a:t>
            </a: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6">
            <a:extLst>
              <a:ext uri="{FF2B5EF4-FFF2-40B4-BE49-F238E27FC236}">
                <a16:creationId xmlns:a16="http://schemas.microsoft.com/office/drawing/2014/main" id="{692A08E9-DFF3-BAAF-84F2-3C4EB2A82E64}"/>
              </a:ext>
            </a:extLst>
          </p:cNvPr>
          <p:cNvGraphicFramePr>
            <a:graphicFrameLocks noGrp="1"/>
          </p:cNvGraphicFramePr>
          <p:nvPr>
            <p:ph idx="1"/>
            <p:extLst>
              <p:ext uri="{D42A27DB-BD31-4B8C-83A1-F6EECF244321}">
                <p14:modId xmlns:p14="http://schemas.microsoft.com/office/powerpoint/2010/main" val="2420834951"/>
              </p:ext>
            </p:extLst>
          </p:nvPr>
        </p:nvGraphicFramePr>
        <p:xfrm>
          <a:off x="0" y="1932997"/>
          <a:ext cx="9144000" cy="183388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942394331"/>
                    </a:ext>
                  </a:extLst>
                </a:gridCol>
                <a:gridCol w="4572000">
                  <a:extLst>
                    <a:ext uri="{9D8B030D-6E8A-4147-A177-3AD203B41FA5}">
                      <a16:colId xmlns:a16="http://schemas.microsoft.com/office/drawing/2014/main" val="3854920106"/>
                    </a:ext>
                  </a:extLst>
                </a:gridCol>
              </a:tblGrid>
              <a:tr h="370840">
                <a:tc>
                  <a:txBody>
                    <a:bodyPr/>
                    <a:lstStyle/>
                    <a:p>
                      <a:r>
                        <a:rPr lang="fr-FR" dirty="0">
                          <a:latin typeface="Avenir Book" panose="02000503020000020003" pitchFamily="2" charset="0"/>
                        </a:rPr>
                        <a:t>Pré-éclampsie</a:t>
                      </a:r>
                    </a:p>
                  </a:txBody>
                  <a:tcPr/>
                </a:tc>
                <a:tc>
                  <a:txBody>
                    <a:bodyPr/>
                    <a:lstStyle/>
                    <a:p>
                      <a:r>
                        <a:rPr lang="fr-FR" dirty="0">
                          <a:latin typeface="Avenir Book" panose="02000503020000020003" pitchFamily="2" charset="0"/>
                        </a:rPr>
                        <a:t>Crise d’éclampsie</a:t>
                      </a:r>
                    </a:p>
                  </a:txBody>
                  <a:tcPr/>
                </a:tc>
                <a:extLst>
                  <a:ext uri="{0D108BD9-81ED-4DB2-BD59-A6C34878D82A}">
                    <a16:rowId xmlns:a16="http://schemas.microsoft.com/office/drawing/2014/main" val="657269695"/>
                  </a:ext>
                </a:extLst>
              </a:tr>
              <a:tr h="370840">
                <a:tc>
                  <a:txBody>
                    <a:bodyPr/>
                    <a:lstStyle/>
                    <a:p>
                      <a:r>
                        <a:rPr lang="fr-FR" dirty="0">
                          <a:latin typeface="Avenir Book" panose="02000503020000020003" pitchFamily="2" charset="0"/>
                        </a:rPr>
                        <a:t>1 à 2g/h IVSE</a:t>
                      </a:r>
                    </a:p>
                  </a:txBody>
                  <a:tcPr/>
                </a:tc>
                <a:tc>
                  <a:txBody>
                    <a:bodyPr/>
                    <a:lstStyle/>
                    <a:p>
                      <a:r>
                        <a:rPr lang="fr-FR" dirty="0">
                          <a:latin typeface="Avenir Book" panose="02000503020000020003" pitchFamily="2" charset="0"/>
                        </a:rPr>
                        <a:t>- IVL 2 à 4g puis IVSE 1g/h. Si récidive de crise 1,5 à 2g en IVL.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Avenir Book" panose="02000503020000020003" pitchFamily="2" charset="0"/>
                        </a:rPr>
                        <a:t>- Dose de charge 4 à 6 g en 20min (&gt;/&lt;70kg) puis 1 à 2 g/h IVSE (&gt;/&lt;70kg) </a:t>
                      </a:r>
                    </a:p>
                    <a:p>
                      <a:r>
                        <a:rPr lang="fr-FR" dirty="0">
                          <a:latin typeface="Avenir Book" panose="02000503020000020003" pitchFamily="2" charset="0"/>
                        </a:rPr>
                        <a:t>- Benzodiazépines, </a:t>
                      </a:r>
                      <a:r>
                        <a:rPr lang="fr-FR" dirty="0" err="1">
                          <a:latin typeface="Avenir Book" panose="02000503020000020003" pitchFamily="2" charset="0"/>
                        </a:rPr>
                        <a:t>phénitoïne</a:t>
                      </a:r>
                      <a:r>
                        <a:rPr lang="fr-FR" dirty="0">
                          <a:latin typeface="Avenir Book" panose="02000503020000020003" pitchFamily="2" charset="0"/>
                        </a:rPr>
                        <a:t> </a:t>
                      </a:r>
                      <a:r>
                        <a:rPr lang="fr-FR" dirty="0">
                          <a:latin typeface="Avenir Book" panose="02000503020000020003" pitchFamily="2" charset="0"/>
                          <a:sym typeface="Wingdings" pitchFamily="2" charset="2"/>
                        </a:rPr>
                        <a:t> EME</a:t>
                      </a:r>
                      <a:endParaRPr lang="fr-FR" dirty="0">
                        <a:latin typeface="Avenir Book" panose="02000503020000020003" pitchFamily="2" charset="0"/>
                      </a:endParaRPr>
                    </a:p>
                  </a:txBody>
                  <a:tcPr/>
                </a:tc>
                <a:extLst>
                  <a:ext uri="{0D108BD9-81ED-4DB2-BD59-A6C34878D82A}">
                    <a16:rowId xmlns:a16="http://schemas.microsoft.com/office/drawing/2014/main" val="4100738462"/>
                  </a:ext>
                </a:extLst>
              </a:tr>
            </a:tbl>
          </a:graphicData>
        </a:graphic>
      </p:graphicFrame>
      <p:sp>
        <p:nvSpPr>
          <p:cNvPr id="4" name="Espace réservé du numéro de diapositive 3">
            <a:extLst>
              <a:ext uri="{FF2B5EF4-FFF2-40B4-BE49-F238E27FC236}">
                <a16:creationId xmlns:a16="http://schemas.microsoft.com/office/drawing/2014/main" id="{99DBD935-89C0-EDF3-0E1D-7CAFDDE4617D}"/>
              </a:ext>
            </a:extLst>
          </p:cNvPr>
          <p:cNvSpPr>
            <a:spLocks noGrp="1"/>
          </p:cNvSpPr>
          <p:nvPr>
            <p:ph type="sldNum" sz="quarter" idx="12"/>
          </p:nvPr>
        </p:nvSpPr>
        <p:spPr/>
        <p:txBody>
          <a:bodyPr/>
          <a:lstStyle/>
          <a:p>
            <a:fld id="{1E9338B7-B3C0-9E4E-A9D7-3CEA9409064A}" type="slidenum">
              <a:rPr lang="fr-FR" altLang="fr-FR" smtClean="0"/>
              <a:pPr/>
              <a:t>20</a:t>
            </a:fld>
            <a:endParaRPr lang="fr-FR" altLang="fr-FR"/>
          </a:p>
        </p:txBody>
      </p:sp>
      <p:sp>
        <p:nvSpPr>
          <p:cNvPr id="5" name="Titre 1">
            <a:extLst>
              <a:ext uri="{FF2B5EF4-FFF2-40B4-BE49-F238E27FC236}">
                <a16:creationId xmlns:a16="http://schemas.microsoft.com/office/drawing/2014/main" id="{A7148EBD-D632-F34C-6D89-7F7742A081EF}"/>
              </a:ext>
            </a:extLst>
          </p:cNvPr>
          <p:cNvSpPr>
            <a:spLocks noGrp="1"/>
          </p:cNvSpPr>
          <p:nvPr>
            <p:ph type="title"/>
          </p:nvPr>
        </p:nvSpPr>
        <p:spPr>
          <a:xfrm>
            <a:off x="2627313" y="0"/>
            <a:ext cx="6192837" cy="765175"/>
          </a:xfrm>
        </p:spPr>
        <p:txBody>
          <a:bodyPr/>
          <a:lstStyle/>
          <a:p>
            <a:r>
              <a:rPr lang="fr-FR" dirty="0"/>
              <a:t>﻿PATHOLOGIES HYPERTENSIVES GRAVIDIQUES</a:t>
            </a:r>
          </a:p>
        </p:txBody>
      </p:sp>
      <p:sp>
        <p:nvSpPr>
          <p:cNvPr id="7" name="Rectangle 6">
            <a:extLst>
              <a:ext uri="{FF2B5EF4-FFF2-40B4-BE49-F238E27FC236}">
                <a16:creationId xmlns:a16="http://schemas.microsoft.com/office/drawing/2014/main" id="{71749C5A-FF4D-341A-764B-E805E14C2181}"/>
              </a:ext>
            </a:extLst>
          </p:cNvPr>
          <p:cNvSpPr/>
          <p:nvPr/>
        </p:nvSpPr>
        <p:spPr>
          <a:xfrm>
            <a:off x="0" y="1484273"/>
            <a:ext cx="9144000" cy="461665"/>
          </a:xfrm>
          <a:prstGeom prst="rect">
            <a:avLst/>
          </a:prstGeom>
        </p:spPr>
        <p:txBody>
          <a:bodyPr wrap="square">
            <a:spAutoFit/>
          </a:bodyPr>
          <a:lstStyle/>
          <a:p>
            <a:r>
              <a:rPr lang="fr-FR" sz="2400" b="1" dirty="0">
                <a:solidFill>
                  <a:srgbClr val="39A9DC"/>
                </a:solidFill>
                <a:latin typeface="Trebuchet MS" panose="020B0703020202090204" pitchFamily="34" charset="0"/>
              </a:rPr>
              <a:t>Sulfate de magnésium</a:t>
            </a:r>
          </a:p>
        </p:txBody>
      </p:sp>
      <p:sp>
        <p:nvSpPr>
          <p:cNvPr id="8" name="Rectangle 7">
            <a:extLst>
              <a:ext uri="{FF2B5EF4-FFF2-40B4-BE49-F238E27FC236}">
                <a16:creationId xmlns:a16="http://schemas.microsoft.com/office/drawing/2014/main" id="{3236003F-A3C7-FC83-B358-76EFC633BEF4}"/>
              </a:ext>
            </a:extLst>
          </p:cNvPr>
          <p:cNvSpPr/>
          <p:nvPr/>
        </p:nvSpPr>
        <p:spPr>
          <a:xfrm>
            <a:off x="62938" y="5805264"/>
            <a:ext cx="8712646" cy="1061829"/>
          </a:xfrm>
          <a:prstGeom prst="rect">
            <a:avLst/>
          </a:prstGeom>
        </p:spPr>
        <p:txBody>
          <a:bodyPr wrap="square">
            <a:spAutoFit/>
          </a:bodyPr>
          <a:lstStyle/>
          <a:p>
            <a:r>
              <a:rPr lang="fr-FR" sz="1050" dirty="0">
                <a:latin typeface="Avenir Book" panose="02000503020000020003" pitchFamily="2" charset="0"/>
              </a:rPr>
              <a:t>﻿ Duley L, Henderson-Smart DJ, Walker GJ, Chou D. </a:t>
            </a:r>
            <a:r>
              <a:rPr lang="fr-FR" sz="1050" dirty="0" err="1">
                <a:latin typeface="Avenir Book" panose="02000503020000020003" pitchFamily="2" charset="0"/>
              </a:rPr>
              <a:t>Magnesium</a:t>
            </a:r>
            <a:r>
              <a:rPr lang="fr-FR" sz="1050" dirty="0">
                <a:latin typeface="Avenir Book" panose="02000503020000020003" pitchFamily="2" charset="0"/>
              </a:rPr>
              <a:t> </a:t>
            </a:r>
            <a:r>
              <a:rPr lang="fr-FR" sz="1050" dirty="0" err="1">
                <a:latin typeface="Avenir Book" panose="02000503020000020003" pitchFamily="2" charset="0"/>
              </a:rPr>
              <a:t>sulphate</a:t>
            </a:r>
            <a:r>
              <a:rPr lang="fr-FR" sz="1050" dirty="0">
                <a:latin typeface="Avenir Book" panose="02000503020000020003" pitchFamily="2" charset="0"/>
              </a:rPr>
              <a:t> versus </a:t>
            </a:r>
            <a:r>
              <a:rPr lang="fr-FR" sz="1050" dirty="0" err="1">
                <a:latin typeface="Avenir Book" panose="02000503020000020003" pitchFamily="2" charset="0"/>
              </a:rPr>
              <a:t>diazepam</a:t>
            </a:r>
            <a:r>
              <a:rPr lang="fr-FR" sz="1050" dirty="0">
                <a:latin typeface="Avenir Book" panose="02000503020000020003" pitchFamily="2" charset="0"/>
              </a:rPr>
              <a:t> for </a:t>
            </a:r>
            <a:r>
              <a:rPr lang="fr-FR" sz="1050" dirty="0" err="1">
                <a:latin typeface="Avenir Book" panose="02000503020000020003" pitchFamily="2" charset="0"/>
              </a:rPr>
              <a:t>eclampsia</a:t>
            </a:r>
            <a:r>
              <a:rPr lang="fr-FR" sz="1050" dirty="0">
                <a:latin typeface="Avenir Book" panose="02000503020000020003" pitchFamily="2" charset="0"/>
              </a:rPr>
              <a:t>. Cochrane </a:t>
            </a:r>
            <a:r>
              <a:rPr lang="fr-FR" sz="1050" dirty="0" err="1">
                <a:latin typeface="Avenir Book" panose="02000503020000020003" pitchFamily="2" charset="0"/>
              </a:rPr>
              <a:t>Database</a:t>
            </a:r>
            <a:r>
              <a:rPr lang="fr-FR" sz="1050" dirty="0">
                <a:latin typeface="Avenir Book" panose="02000503020000020003" pitchFamily="2" charset="0"/>
              </a:rPr>
              <a:t> </a:t>
            </a:r>
            <a:r>
              <a:rPr lang="fr-FR" sz="1050" dirty="0" err="1">
                <a:latin typeface="Avenir Book" panose="02000503020000020003" pitchFamily="2" charset="0"/>
              </a:rPr>
              <a:t>Syst</a:t>
            </a:r>
            <a:r>
              <a:rPr lang="fr-FR" sz="1050" dirty="0">
                <a:latin typeface="Avenir Book" panose="02000503020000020003" pitchFamily="2" charset="0"/>
              </a:rPr>
              <a:t> </a:t>
            </a:r>
            <a:r>
              <a:rPr lang="fr-FR" sz="1050" dirty="0" err="1">
                <a:latin typeface="Avenir Book" panose="02000503020000020003" pitchFamily="2" charset="0"/>
              </a:rPr>
              <a:t>Rev</a:t>
            </a:r>
            <a:r>
              <a:rPr lang="fr-FR" sz="1050" dirty="0">
                <a:latin typeface="Avenir Book" panose="02000503020000020003" pitchFamily="2" charset="0"/>
              </a:rPr>
              <a:t>. 2010 </a:t>
            </a:r>
            <a:r>
              <a:rPr lang="fr-FR" sz="1050" dirty="0" err="1">
                <a:latin typeface="Avenir Book" panose="02000503020000020003" pitchFamily="2" charset="0"/>
              </a:rPr>
              <a:t>Dec</a:t>
            </a:r>
            <a:r>
              <a:rPr lang="fr-FR" sz="1050" dirty="0">
                <a:latin typeface="Avenir Book" panose="02000503020000020003" pitchFamily="2" charset="0"/>
              </a:rPr>
              <a:t> 8;2010(12):CD000127.</a:t>
            </a:r>
          </a:p>
          <a:p>
            <a:r>
              <a:rPr lang="fr-FR" sz="1050" dirty="0">
                <a:latin typeface="Avenir Book" panose="02000503020000020003" pitchFamily="2" charset="0"/>
              </a:rPr>
              <a:t>﻿ Bagou G, Hamel V, </a:t>
            </a:r>
            <a:r>
              <a:rPr lang="fr-FR" sz="1050" dirty="0" err="1">
                <a:latin typeface="Avenir Book" panose="02000503020000020003" pitchFamily="2" charset="0"/>
              </a:rPr>
              <a:t>Cabrita</a:t>
            </a:r>
            <a:r>
              <a:rPr lang="fr-FR" sz="1050" dirty="0">
                <a:latin typeface="Avenir Book" panose="02000503020000020003" pitchFamily="2" charset="0"/>
              </a:rPr>
              <a:t> B, et al. Recommandations formalisées d’experts 2010 : urgences obstétricales extrahospitalières. Ann. Fr. Med. Urgence 2011;1:141-155.</a:t>
            </a:r>
          </a:p>
          <a:p>
            <a:r>
              <a:rPr lang="fr-FR" sz="1050" dirty="0">
                <a:latin typeface="Avenir Book" panose="02000503020000020003" pitchFamily="2" charset="0"/>
              </a:rPr>
              <a:t>﻿COL L ÈGE N ATIONAL DES GYNÉ COLOGUES E T OBS TÉ TRICIENS FR A NÇ A IS Président : Professeur F. P u e </a:t>
            </a:r>
            <a:r>
              <a:rPr lang="fr-FR" sz="1050" dirty="0" err="1">
                <a:latin typeface="Avenir Book" panose="02000503020000020003" pitchFamily="2" charset="0"/>
              </a:rPr>
              <a:t>ch</a:t>
            </a:r>
            <a:r>
              <a:rPr lang="fr-FR" sz="1050" dirty="0">
                <a:latin typeface="Avenir Book" panose="02000503020000020003" pitchFamily="2" charset="0"/>
              </a:rPr>
              <a:t> EXTRAIT d e s Mises à jour en Gynécologie et Obstétrique Publié le 10 décembre 2010</a:t>
            </a:r>
          </a:p>
        </p:txBody>
      </p:sp>
      <p:sp>
        <p:nvSpPr>
          <p:cNvPr id="9" name="Rectangle 8">
            <a:extLst>
              <a:ext uri="{FF2B5EF4-FFF2-40B4-BE49-F238E27FC236}">
                <a16:creationId xmlns:a16="http://schemas.microsoft.com/office/drawing/2014/main" id="{30E890F3-74EE-574F-FD8C-A8C591DC7840}"/>
              </a:ext>
            </a:extLst>
          </p:cNvPr>
          <p:cNvSpPr/>
          <p:nvPr/>
        </p:nvSpPr>
        <p:spPr>
          <a:xfrm>
            <a:off x="155120" y="3485633"/>
            <a:ext cx="8734681" cy="2308324"/>
          </a:xfrm>
          <a:prstGeom prst="rect">
            <a:avLst/>
          </a:prstGeom>
        </p:spPr>
        <p:txBody>
          <a:bodyPr wrap="square">
            <a:spAutoFit/>
          </a:bodyPr>
          <a:lstStyle/>
          <a:p>
            <a:r>
              <a:rPr lang="fr-FR" dirty="0"/>
              <a:t>﻿SURVEILLANCE +++ : </a:t>
            </a:r>
          </a:p>
          <a:p>
            <a:r>
              <a:rPr lang="fr-FR" dirty="0"/>
              <a:t>Hypotension, tb phasique, somnolence, diminution des ROT, </a:t>
            </a:r>
            <a:r>
              <a:rPr lang="fr-FR" dirty="0" err="1"/>
              <a:t>depression</a:t>
            </a:r>
            <a:r>
              <a:rPr lang="fr-FR" dirty="0"/>
              <a:t> respiratoire </a:t>
            </a:r>
            <a:r>
              <a:rPr lang="fr-FR" dirty="0">
                <a:sym typeface="Wingdings" pitchFamily="2" charset="2"/>
              </a:rPr>
              <a:t> rare si respect des posologies</a:t>
            </a:r>
          </a:p>
          <a:p>
            <a:endParaRPr lang="fr-FR" dirty="0"/>
          </a:p>
          <a:p>
            <a:r>
              <a:rPr lang="fr-FR" dirty="0"/>
              <a:t>En cas de </a:t>
            </a:r>
            <a:r>
              <a:rPr lang="fr-FR" b="1" dirty="0"/>
              <a:t>signes d’</a:t>
            </a:r>
            <a:r>
              <a:rPr lang="fr-FR" b="1" dirty="0" err="1"/>
              <a:t>hypermagnésémie</a:t>
            </a:r>
            <a:r>
              <a:rPr lang="fr-FR" b="1" dirty="0"/>
              <a:t> </a:t>
            </a:r>
            <a:r>
              <a:rPr lang="fr-FR" dirty="0"/>
              <a:t>(diminution ou abolition des réflexes ostéotendineux, FR &lt; 10 ou 12/min, troubles de conscience), il faut envisager l’arrêt de la perfusion et l’</a:t>
            </a:r>
            <a:r>
              <a:rPr lang="fr-FR" dirty="0" err="1"/>
              <a:t>antagonisation</a:t>
            </a:r>
            <a:r>
              <a:rPr lang="fr-FR" dirty="0"/>
              <a:t> par </a:t>
            </a:r>
            <a:r>
              <a:rPr lang="fr-FR" b="1" dirty="0"/>
              <a:t>1 g de gluconate de calcium </a:t>
            </a:r>
            <a:r>
              <a:rPr lang="fr-FR" dirty="0"/>
              <a:t>par voie intraveineuse</a:t>
            </a:r>
          </a:p>
        </p:txBody>
      </p:sp>
    </p:spTree>
    <p:extLst>
      <p:ext uri="{BB962C8B-B14F-4D97-AF65-F5344CB8AC3E}">
        <p14:creationId xmlns:p14="http://schemas.microsoft.com/office/powerpoint/2010/main" val="219286625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EB8B4419-A004-BBF7-F6E6-96C294B68A40}"/>
              </a:ext>
            </a:extLst>
          </p:cNvPr>
          <p:cNvPicPr>
            <a:picLocks noGrp="1" noChangeAspect="1"/>
          </p:cNvPicPr>
          <p:nvPr>
            <p:ph idx="1"/>
          </p:nvPr>
        </p:nvPicPr>
        <p:blipFill>
          <a:blip r:embed="rId3"/>
          <a:stretch>
            <a:fillRect/>
          </a:stretch>
        </p:blipFill>
        <p:spPr>
          <a:xfrm>
            <a:off x="1402166" y="1412776"/>
            <a:ext cx="6698226" cy="5165582"/>
          </a:xfrm>
        </p:spPr>
      </p:pic>
      <p:sp>
        <p:nvSpPr>
          <p:cNvPr id="4" name="Espace réservé du numéro de diapositive 3">
            <a:extLst>
              <a:ext uri="{FF2B5EF4-FFF2-40B4-BE49-F238E27FC236}">
                <a16:creationId xmlns:a16="http://schemas.microsoft.com/office/drawing/2014/main" id="{B29DFE95-D15B-3EA6-71AC-07A9565D2CD2}"/>
              </a:ext>
            </a:extLst>
          </p:cNvPr>
          <p:cNvSpPr>
            <a:spLocks noGrp="1"/>
          </p:cNvSpPr>
          <p:nvPr>
            <p:ph type="sldNum" sz="quarter" idx="12"/>
          </p:nvPr>
        </p:nvSpPr>
        <p:spPr/>
        <p:txBody>
          <a:bodyPr/>
          <a:lstStyle/>
          <a:p>
            <a:fld id="{1E9338B7-B3C0-9E4E-A9D7-3CEA9409064A}" type="slidenum">
              <a:rPr lang="fr-FR" altLang="fr-FR" smtClean="0"/>
              <a:pPr/>
              <a:t>21</a:t>
            </a:fld>
            <a:endParaRPr lang="fr-FR" altLang="fr-FR"/>
          </a:p>
        </p:txBody>
      </p:sp>
      <p:sp>
        <p:nvSpPr>
          <p:cNvPr id="8" name="Rectangle 7">
            <a:extLst>
              <a:ext uri="{FF2B5EF4-FFF2-40B4-BE49-F238E27FC236}">
                <a16:creationId xmlns:a16="http://schemas.microsoft.com/office/drawing/2014/main" id="{6F998EEE-94B2-5979-9173-52C7FB7F9ABC}"/>
              </a:ext>
            </a:extLst>
          </p:cNvPr>
          <p:cNvSpPr/>
          <p:nvPr/>
        </p:nvSpPr>
        <p:spPr>
          <a:xfrm>
            <a:off x="0" y="6453336"/>
            <a:ext cx="9144000" cy="400110"/>
          </a:xfrm>
          <a:prstGeom prst="rect">
            <a:avLst/>
          </a:prstGeom>
        </p:spPr>
        <p:txBody>
          <a:bodyPr wrap="square">
            <a:spAutoFit/>
          </a:bodyPr>
          <a:lstStyle/>
          <a:p>
            <a:r>
              <a:rPr lang="fr-FR" sz="1000" dirty="0">
                <a:latin typeface="Avenir Book" panose="02000503020000020003" pitchFamily="2" charset="0"/>
              </a:rPr>
              <a:t>Choix du vecteur de transport en fonction des pathologies motivant le TIU selon la recommandation formalisée d’experts, SFMU/SFAR « urgences obstétricales extrahospitalières – 2010 » </a:t>
            </a:r>
          </a:p>
        </p:txBody>
      </p:sp>
      <p:sp>
        <p:nvSpPr>
          <p:cNvPr id="6" name="Rectangle 5">
            <a:extLst>
              <a:ext uri="{FF2B5EF4-FFF2-40B4-BE49-F238E27FC236}">
                <a16:creationId xmlns:a16="http://schemas.microsoft.com/office/drawing/2014/main" id="{EF5170FA-0172-CDB2-BC16-6D85A51C71F5}"/>
              </a:ext>
            </a:extLst>
          </p:cNvPr>
          <p:cNvSpPr/>
          <p:nvPr/>
        </p:nvSpPr>
        <p:spPr>
          <a:xfrm>
            <a:off x="1582101" y="3861048"/>
            <a:ext cx="2016224"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9" name="Rectangle 8">
            <a:extLst>
              <a:ext uri="{FF2B5EF4-FFF2-40B4-BE49-F238E27FC236}">
                <a16:creationId xmlns:a16="http://schemas.microsoft.com/office/drawing/2014/main" id="{595280F6-9A2D-9692-73F3-EC2C34F5CF77}"/>
              </a:ext>
            </a:extLst>
          </p:cNvPr>
          <p:cNvSpPr/>
          <p:nvPr/>
        </p:nvSpPr>
        <p:spPr>
          <a:xfrm>
            <a:off x="5957153" y="3113790"/>
            <a:ext cx="2016224" cy="5312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1" name="Titre 1">
            <a:extLst>
              <a:ext uri="{FF2B5EF4-FFF2-40B4-BE49-F238E27FC236}">
                <a16:creationId xmlns:a16="http://schemas.microsoft.com/office/drawing/2014/main" id="{D2408D3D-59D5-8A7B-FDE0-CCE91758D3C0}"/>
              </a:ext>
            </a:extLst>
          </p:cNvPr>
          <p:cNvSpPr>
            <a:spLocks noGrp="1"/>
          </p:cNvSpPr>
          <p:nvPr>
            <p:ph type="title"/>
          </p:nvPr>
        </p:nvSpPr>
        <p:spPr>
          <a:xfrm>
            <a:off x="2627313" y="0"/>
            <a:ext cx="6192837" cy="765175"/>
          </a:xfrm>
        </p:spPr>
        <p:txBody>
          <a:bodyPr/>
          <a:lstStyle/>
          <a:p>
            <a:r>
              <a:rPr lang="fr-FR" dirty="0"/>
              <a:t>﻿PATHOLOGIES HYPERTENSIVES GRAVIDIQUES</a:t>
            </a:r>
          </a:p>
        </p:txBody>
      </p:sp>
    </p:spTree>
    <p:extLst>
      <p:ext uri="{BB962C8B-B14F-4D97-AF65-F5344CB8AC3E}">
        <p14:creationId xmlns:p14="http://schemas.microsoft.com/office/powerpoint/2010/main" val="331602237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40CBE2-66C0-B5C9-8782-FAA3F1B8F9EB}"/>
              </a:ext>
            </a:extLst>
          </p:cNvPr>
          <p:cNvSpPr>
            <a:spLocks noGrp="1"/>
          </p:cNvSpPr>
          <p:nvPr>
            <p:ph type="title"/>
          </p:nvPr>
        </p:nvSpPr>
        <p:spPr/>
        <p:txBody>
          <a:bodyPr/>
          <a:lstStyle/>
          <a:p>
            <a:r>
              <a:rPr lang="fr-FR" dirty="0"/>
              <a:t>﻿TRAUMATISME ET GROSSESSE</a:t>
            </a:r>
          </a:p>
        </p:txBody>
      </p:sp>
      <p:sp>
        <p:nvSpPr>
          <p:cNvPr id="3" name="Espace réservé du contenu 2">
            <a:extLst>
              <a:ext uri="{FF2B5EF4-FFF2-40B4-BE49-F238E27FC236}">
                <a16:creationId xmlns:a16="http://schemas.microsoft.com/office/drawing/2014/main" id="{78893336-8D0D-BAE4-4008-2609CC878366}"/>
              </a:ext>
            </a:extLst>
          </p:cNvPr>
          <p:cNvSpPr>
            <a:spLocks noGrp="1"/>
          </p:cNvSpPr>
          <p:nvPr>
            <p:ph idx="1"/>
          </p:nvPr>
        </p:nvSpPr>
        <p:spPr>
          <a:xfrm>
            <a:off x="323850" y="2838420"/>
            <a:ext cx="8507413" cy="3327430"/>
          </a:xfrm>
        </p:spPr>
        <p:txBody>
          <a:bodyPr/>
          <a:lstStyle/>
          <a:p>
            <a:endParaRPr lang="fr-FR" dirty="0">
              <a:latin typeface="Avenir Book" panose="02000503020000020003" pitchFamily="2" charset="0"/>
            </a:endParaRPr>
          </a:p>
          <a:p>
            <a:endParaRPr lang="fr-FR" dirty="0">
              <a:latin typeface="Avenir Book" panose="02000503020000020003" pitchFamily="2" charset="0"/>
            </a:endParaRPr>
          </a:p>
          <a:p>
            <a:r>
              <a:rPr lang="fr-FR" dirty="0">
                <a:latin typeface="Avenir Book" panose="02000503020000020003" pitchFamily="2" charset="0"/>
              </a:rPr>
              <a:t>﻿Faire réaliser systématiquement un examen obstétrical par un obstétricien ou une sage-femme dans les suites immédiates d’un traumatisme thoraco-abdominal, même mineur, survenu chez une femme enceinte de plus de 20 SA</a:t>
            </a:r>
          </a:p>
          <a:p>
            <a:endParaRPr lang="fr-FR" dirty="0">
              <a:latin typeface="Avenir Book" panose="02000503020000020003" pitchFamily="2" charset="0"/>
            </a:endParaRPr>
          </a:p>
          <a:p>
            <a:endParaRPr lang="fr-FR" dirty="0">
              <a:latin typeface="Avenir Book" panose="02000503020000020003" pitchFamily="2" charset="0"/>
            </a:endParaRPr>
          </a:p>
          <a:p>
            <a:pPr marL="0" indent="0">
              <a:buNone/>
            </a:pPr>
            <a:r>
              <a:rPr lang="fr-FR" sz="1400" dirty="0">
                <a:latin typeface="Avenir Book" panose="02000503020000020003" pitchFamily="2" charset="0"/>
              </a:rPr>
              <a:t>El Kady D, Gilbert WM, Anderson J, et al. Trauma </a:t>
            </a:r>
            <a:r>
              <a:rPr lang="fr-FR" sz="1400" dirty="0" err="1">
                <a:latin typeface="Avenir Book" panose="02000503020000020003" pitchFamily="2" charset="0"/>
              </a:rPr>
              <a:t>during</a:t>
            </a:r>
            <a:r>
              <a:rPr lang="fr-FR" sz="1400" dirty="0">
                <a:latin typeface="Avenir Book" panose="02000503020000020003" pitchFamily="2" charset="0"/>
              </a:rPr>
              <a:t> </a:t>
            </a:r>
            <a:r>
              <a:rPr lang="fr-FR" sz="1400" dirty="0" err="1">
                <a:latin typeface="Avenir Book" panose="02000503020000020003" pitchFamily="2" charset="0"/>
              </a:rPr>
              <a:t>pregnancy</a:t>
            </a:r>
            <a:r>
              <a:rPr lang="fr-FR" sz="1400" dirty="0">
                <a:latin typeface="Avenir Book" panose="02000503020000020003" pitchFamily="2" charset="0"/>
              </a:rPr>
              <a:t>: an </a:t>
            </a:r>
            <a:r>
              <a:rPr lang="fr-FR" sz="1400" dirty="0" err="1">
                <a:latin typeface="Avenir Book" panose="02000503020000020003" pitchFamily="2" charset="0"/>
              </a:rPr>
              <a:t>analysis</a:t>
            </a:r>
            <a:r>
              <a:rPr lang="fr-FR" sz="1400" dirty="0">
                <a:latin typeface="Avenir Book" panose="02000503020000020003" pitchFamily="2" charset="0"/>
              </a:rPr>
              <a:t> of </a:t>
            </a:r>
            <a:r>
              <a:rPr lang="fr-FR" sz="1400" dirty="0" err="1">
                <a:latin typeface="Avenir Book" panose="02000503020000020003" pitchFamily="2" charset="0"/>
              </a:rPr>
              <a:t>maternal</a:t>
            </a:r>
            <a:r>
              <a:rPr lang="fr-FR" sz="1400" dirty="0">
                <a:latin typeface="Avenir Book" panose="02000503020000020003" pitchFamily="2" charset="0"/>
              </a:rPr>
              <a:t> and </a:t>
            </a:r>
            <a:r>
              <a:rPr lang="fr-FR" sz="1400" dirty="0" err="1">
                <a:latin typeface="Avenir Book" panose="02000503020000020003" pitchFamily="2" charset="0"/>
              </a:rPr>
              <a:t>fetal</a:t>
            </a:r>
            <a:r>
              <a:rPr lang="fr-FR" sz="1400" dirty="0">
                <a:latin typeface="Avenir Book" panose="02000503020000020003" pitchFamily="2" charset="0"/>
              </a:rPr>
              <a:t> </a:t>
            </a:r>
            <a:r>
              <a:rPr lang="fr-FR" sz="1400" dirty="0" err="1">
                <a:latin typeface="Avenir Book" panose="02000503020000020003" pitchFamily="2" charset="0"/>
              </a:rPr>
              <a:t>outcomes</a:t>
            </a:r>
            <a:r>
              <a:rPr lang="fr-FR" sz="1400" dirty="0">
                <a:latin typeface="Avenir Book" panose="02000503020000020003" pitchFamily="2" charset="0"/>
              </a:rPr>
              <a:t> in a large population. Am J </a:t>
            </a:r>
            <a:r>
              <a:rPr lang="fr-FR" sz="1400" dirty="0" err="1">
                <a:latin typeface="Avenir Book" panose="02000503020000020003" pitchFamily="2" charset="0"/>
              </a:rPr>
              <a:t>Obstet</a:t>
            </a:r>
            <a:r>
              <a:rPr lang="fr-FR" sz="1400" dirty="0">
                <a:latin typeface="Avenir Book" panose="02000503020000020003" pitchFamily="2" charset="0"/>
              </a:rPr>
              <a:t> </a:t>
            </a:r>
            <a:r>
              <a:rPr lang="fr-FR" sz="1400" dirty="0" err="1">
                <a:latin typeface="Avenir Book" panose="02000503020000020003" pitchFamily="2" charset="0"/>
              </a:rPr>
              <a:t>Gynecol</a:t>
            </a:r>
            <a:r>
              <a:rPr lang="fr-FR" sz="1400" dirty="0">
                <a:latin typeface="Avenir Book" panose="02000503020000020003" pitchFamily="2" charset="0"/>
              </a:rPr>
              <a:t>. 2004 Jun;190(6):1661–8.</a:t>
            </a:r>
          </a:p>
        </p:txBody>
      </p:sp>
      <p:sp>
        <p:nvSpPr>
          <p:cNvPr id="4" name="Espace réservé du numéro de diapositive 3">
            <a:extLst>
              <a:ext uri="{FF2B5EF4-FFF2-40B4-BE49-F238E27FC236}">
                <a16:creationId xmlns:a16="http://schemas.microsoft.com/office/drawing/2014/main" id="{BE0E9A88-8E34-F572-A246-25F7E2A5D932}"/>
              </a:ext>
            </a:extLst>
          </p:cNvPr>
          <p:cNvSpPr>
            <a:spLocks noGrp="1"/>
          </p:cNvSpPr>
          <p:nvPr>
            <p:ph type="sldNum" sz="quarter" idx="12"/>
          </p:nvPr>
        </p:nvSpPr>
        <p:spPr/>
        <p:txBody>
          <a:bodyPr/>
          <a:lstStyle/>
          <a:p>
            <a:fld id="{1E9338B7-B3C0-9E4E-A9D7-3CEA9409064A}" type="slidenum">
              <a:rPr lang="fr-FR" altLang="fr-FR" smtClean="0"/>
              <a:pPr/>
              <a:t>22</a:t>
            </a:fld>
            <a:endParaRPr lang="fr-FR" altLang="fr-FR"/>
          </a:p>
        </p:txBody>
      </p:sp>
      <p:sp>
        <p:nvSpPr>
          <p:cNvPr id="5" name="Rectangle 4">
            <a:extLst>
              <a:ext uri="{FF2B5EF4-FFF2-40B4-BE49-F238E27FC236}">
                <a16:creationId xmlns:a16="http://schemas.microsoft.com/office/drawing/2014/main" id="{835C48E3-BA36-86CF-3A19-DFA00B0C3BAF}"/>
              </a:ext>
            </a:extLst>
          </p:cNvPr>
          <p:cNvSpPr/>
          <p:nvPr/>
        </p:nvSpPr>
        <p:spPr>
          <a:xfrm>
            <a:off x="0" y="1268760"/>
            <a:ext cx="9144000" cy="1569660"/>
          </a:xfrm>
          <a:prstGeom prst="rect">
            <a:avLst/>
          </a:prstGeom>
        </p:spPr>
        <p:txBody>
          <a:bodyPr wrap="square">
            <a:spAutoFit/>
          </a:bodyPr>
          <a:lstStyle/>
          <a:p>
            <a:r>
              <a:rPr lang="fr-FR" sz="2400" b="1" dirty="0">
                <a:solidFill>
                  <a:srgbClr val="39A9DC"/>
                </a:solidFill>
                <a:latin typeface="Trebuchet MS" panose="020B0703020202090204" pitchFamily="34" charset="0"/>
              </a:rPr>
              <a:t>﻿Lors d’une chute ou d’un traumatisme thoraco-abdominal non grave de la femme enceinte, la réalisation d’un examen obstétrical dans les 24 heures permet-il la réduction de la morbimortalité fœtale ?</a:t>
            </a:r>
          </a:p>
        </p:txBody>
      </p:sp>
      <p:pic>
        <p:nvPicPr>
          <p:cNvPr id="6" name="Image 5">
            <a:extLst>
              <a:ext uri="{FF2B5EF4-FFF2-40B4-BE49-F238E27FC236}">
                <a16:creationId xmlns:a16="http://schemas.microsoft.com/office/drawing/2014/main" id="{C7C43D1E-1CEE-8B40-1101-C7330938D1E1}"/>
              </a:ext>
            </a:extLst>
          </p:cNvPr>
          <p:cNvPicPr>
            <a:picLocks noChangeAspect="1"/>
          </p:cNvPicPr>
          <p:nvPr/>
        </p:nvPicPr>
        <p:blipFill>
          <a:blip r:embed="rId3"/>
          <a:stretch>
            <a:fillRect/>
          </a:stretch>
        </p:blipFill>
        <p:spPr>
          <a:xfrm>
            <a:off x="5156200" y="4801592"/>
            <a:ext cx="3987800" cy="355600"/>
          </a:xfrm>
          <a:prstGeom prst="rect">
            <a:avLst/>
          </a:prstGeom>
        </p:spPr>
      </p:pic>
    </p:spTree>
    <p:extLst>
      <p:ext uri="{BB962C8B-B14F-4D97-AF65-F5344CB8AC3E}">
        <p14:creationId xmlns:p14="http://schemas.microsoft.com/office/powerpoint/2010/main" val="15635136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945583-30DE-3030-20BA-45C1D70A160F}"/>
              </a:ext>
            </a:extLst>
          </p:cNvPr>
          <p:cNvSpPr>
            <a:spLocks noGrp="1"/>
          </p:cNvSpPr>
          <p:nvPr>
            <p:ph type="title"/>
          </p:nvPr>
        </p:nvSpPr>
        <p:spPr/>
        <p:txBody>
          <a:bodyPr/>
          <a:lstStyle/>
          <a:p>
            <a:r>
              <a:rPr lang="fr-FR" dirty="0"/>
              <a:t>﻿IMAGERIE ET GROSSESSE</a:t>
            </a:r>
          </a:p>
        </p:txBody>
      </p:sp>
      <p:sp>
        <p:nvSpPr>
          <p:cNvPr id="3" name="Espace réservé du contenu 2">
            <a:extLst>
              <a:ext uri="{FF2B5EF4-FFF2-40B4-BE49-F238E27FC236}">
                <a16:creationId xmlns:a16="http://schemas.microsoft.com/office/drawing/2014/main" id="{2FE614C1-302D-24A9-E212-5DD81E1F33C2}"/>
              </a:ext>
            </a:extLst>
          </p:cNvPr>
          <p:cNvSpPr>
            <a:spLocks noGrp="1"/>
          </p:cNvSpPr>
          <p:nvPr>
            <p:ph idx="1"/>
          </p:nvPr>
        </p:nvSpPr>
        <p:spPr>
          <a:xfrm>
            <a:off x="323850" y="2541096"/>
            <a:ext cx="8507413" cy="4010962"/>
          </a:xfrm>
        </p:spPr>
        <p:txBody>
          <a:bodyPr/>
          <a:lstStyle/>
          <a:p>
            <a:endParaRPr lang="fr-FR" dirty="0">
              <a:latin typeface="Avenir Book" panose="02000503020000020003" pitchFamily="2" charset="0"/>
            </a:endParaRPr>
          </a:p>
          <a:p>
            <a:endParaRPr lang="fr-FR" dirty="0">
              <a:latin typeface="Avenir Book" panose="02000503020000020003" pitchFamily="2" charset="0"/>
            </a:endParaRPr>
          </a:p>
          <a:p>
            <a:r>
              <a:rPr lang="fr-FR" dirty="0">
                <a:latin typeface="Avenir Book" panose="02000503020000020003" pitchFamily="2" charset="0"/>
              </a:rPr>
              <a:t>Réaliser une tomodensitométrie thoraco-abdominopelvienne (que ce soit avec ou sans injection de produit de contraste), dès lors qu'elle est indiquée sur le plan maternel </a:t>
            </a:r>
          </a:p>
          <a:p>
            <a:endParaRPr lang="fr-FR" dirty="0">
              <a:latin typeface="Avenir Book" panose="02000503020000020003" pitchFamily="2" charset="0"/>
            </a:endParaRPr>
          </a:p>
          <a:p>
            <a:r>
              <a:rPr lang="fr-FR" sz="1800" dirty="0">
                <a:latin typeface="Avenir Book" panose="02000503020000020003" pitchFamily="2" charset="0"/>
              </a:rPr>
              <a:t>Effet seuil </a:t>
            </a:r>
            <a:r>
              <a:rPr lang="fr-FR" sz="1800" dirty="0">
                <a:latin typeface="Avenir Book" panose="02000503020000020003" pitchFamily="2" charset="0"/>
                <a:sym typeface="Wingdings" pitchFamily="2" charset="2"/>
              </a:rPr>
              <a:t> avortement, tératogène. (﻿consensus dans la littérature définissant à 50 mGy ; TAP 13 à 25 mGy, angioTDM thoracique 0,01 à 0,66 mGy)</a:t>
            </a:r>
          </a:p>
          <a:p>
            <a:r>
              <a:rPr lang="fr-FR" sz="1800" dirty="0">
                <a:latin typeface="Avenir Book" panose="02000503020000020003" pitchFamily="2" charset="0"/>
                <a:sym typeface="Wingdings" pitchFamily="2" charset="2"/>
              </a:rPr>
              <a:t>Effet stochastique : risque carcinologique ; doublement du risque relatif de décès par cancer pédiatrique. Au alentours de 50mGy ﻿de 1 à 2,5 pour 1000</a:t>
            </a:r>
            <a:endParaRPr lang="fr-FR" sz="1800" dirty="0">
              <a:latin typeface="Avenir Book" panose="02000503020000020003" pitchFamily="2" charset="0"/>
            </a:endParaRPr>
          </a:p>
        </p:txBody>
      </p:sp>
      <p:sp>
        <p:nvSpPr>
          <p:cNvPr id="4" name="Espace réservé du numéro de diapositive 3">
            <a:extLst>
              <a:ext uri="{FF2B5EF4-FFF2-40B4-BE49-F238E27FC236}">
                <a16:creationId xmlns:a16="http://schemas.microsoft.com/office/drawing/2014/main" id="{D4193024-449A-45E3-7050-3AFF6E615907}"/>
              </a:ext>
            </a:extLst>
          </p:cNvPr>
          <p:cNvSpPr>
            <a:spLocks noGrp="1"/>
          </p:cNvSpPr>
          <p:nvPr>
            <p:ph type="sldNum" sz="quarter" idx="12"/>
          </p:nvPr>
        </p:nvSpPr>
        <p:spPr/>
        <p:txBody>
          <a:bodyPr/>
          <a:lstStyle/>
          <a:p>
            <a:fld id="{1E9338B7-B3C0-9E4E-A9D7-3CEA9409064A}" type="slidenum">
              <a:rPr lang="fr-FR" altLang="fr-FR" smtClean="0"/>
              <a:pPr/>
              <a:t>23</a:t>
            </a:fld>
            <a:endParaRPr lang="fr-FR" altLang="fr-FR"/>
          </a:p>
        </p:txBody>
      </p:sp>
      <p:sp>
        <p:nvSpPr>
          <p:cNvPr id="5" name="Rectangle 4">
            <a:extLst>
              <a:ext uri="{FF2B5EF4-FFF2-40B4-BE49-F238E27FC236}">
                <a16:creationId xmlns:a16="http://schemas.microsoft.com/office/drawing/2014/main" id="{848FE281-F2C6-C6BB-FC69-E0CD938C9DD2}"/>
              </a:ext>
            </a:extLst>
          </p:cNvPr>
          <p:cNvSpPr/>
          <p:nvPr/>
        </p:nvSpPr>
        <p:spPr>
          <a:xfrm>
            <a:off x="0" y="1340768"/>
            <a:ext cx="9144000" cy="1200329"/>
          </a:xfrm>
          <a:prstGeom prst="rect">
            <a:avLst/>
          </a:prstGeom>
        </p:spPr>
        <p:txBody>
          <a:bodyPr wrap="square">
            <a:spAutoFit/>
          </a:bodyPr>
          <a:lstStyle/>
          <a:p>
            <a:r>
              <a:rPr lang="fr-FR" sz="2400" b="1" dirty="0">
                <a:solidFill>
                  <a:srgbClr val="39A9DC"/>
                </a:solidFill>
                <a:latin typeface="Trebuchet MS" panose="020B0703020202090204" pitchFamily="34" charset="0"/>
              </a:rPr>
              <a:t>﻿La réalisation d’une tomodensitométrie thoraco-abdomino-pelvienne avec ou sans injection, chez une femme enceinte influence-t-elle la morbimortalité de l’enfant à naître ?</a:t>
            </a:r>
          </a:p>
        </p:txBody>
      </p:sp>
      <p:pic>
        <p:nvPicPr>
          <p:cNvPr id="6" name="Image 5">
            <a:extLst>
              <a:ext uri="{FF2B5EF4-FFF2-40B4-BE49-F238E27FC236}">
                <a16:creationId xmlns:a16="http://schemas.microsoft.com/office/drawing/2014/main" id="{76A1C546-A0EE-0DF9-E20C-66B0D4414158}"/>
              </a:ext>
            </a:extLst>
          </p:cNvPr>
          <p:cNvPicPr>
            <a:picLocks noChangeAspect="1"/>
          </p:cNvPicPr>
          <p:nvPr/>
        </p:nvPicPr>
        <p:blipFill>
          <a:blip r:embed="rId3"/>
          <a:stretch>
            <a:fillRect/>
          </a:stretch>
        </p:blipFill>
        <p:spPr>
          <a:xfrm>
            <a:off x="5156200" y="4149080"/>
            <a:ext cx="3987800" cy="355600"/>
          </a:xfrm>
          <a:prstGeom prst="rect">
            <a:avLst/>
          </a:prstGeom>
        </p:spPr>
      </p:pic>
    </p:spTree>
    <p:extLst>
      <p:ext uri="{BB962C8B-B14F-4D97-AF65-F5344CB8AC3E}">
        <p14:creationId xmlns:p14="http://schemas.microsoft.com/office/powerpoint/2010/main" val="386263644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F511245-C526-4AF0-7047-3808F7A38361}"/>
              </a:ext>
            </a:extLst>
          </p:cNvPr>
          <p:cNvSpPr>
            <a:spLocks noGrp="1"/>
          </p:cNvSpPr>
          <p:nvPr>
            <p:ph idx="1"/>
          </p:nvPr>
        </p:nvSpPr>
        <p:spPr>
          <a:xfrm>
            <a:off x="323850" y="2132856"/>
            <a:ext cx="8507413" cy="4032994"/>
          </a:xfrm>
        </p:spPr>
        <p:txBody>
          <a:bodyPr/>
          <a:lstStyle/>
          <a:p>
            <a:r>
              <a:rPr lang="fr-FR" dirty="0">
                <a:latin typeface="Avenir Book" panose="02000503020000020003" pitchFamily="2" charset="0"/>
              </a:rPr>
              <a:t>﻿A noter que la maladie thrombo-embolique est la principale étiologie amenant la discussion de la réalisation d’un angioscanner thoracique chez la femme enceinte. </a:t>
            </a:r>
          </a:p>
          <a:p>
            <a:r>
              <a:rPr lang="fr-FR" dirty="0">
                <a:latin typeface="Avenir Book" panose="02000503020000020003" pitchFamily="2" charset="0"/>
              </a:rPr>
              <a:t>Bien que la réalisation d’un angioscanner thoracique spiralé semble sécuritaire pour la patiente et son </a:t>
            </a:r>
            <a:r>
              <a:rPr lang="fr-FR" dirty="0" err="1">
                <a:latin typeface="Avenir Book" panose="02000503020000020003" pitchFamily="2" charset="0"/>
              </a:rPr>
              <a:t>foetus</a:t>
            </a:r>
            <a:r>
              <a:rPr lang="fr-FR" dirty="0">
                <a:latin typeface="Avenir Book" panose="02000503020000020003" pitchFamily="2" charset="0"/>
              </a:rPr>
              <a:t>, une stratégie diagnostic progressive suivant les moyens d’imageries diagnostics à disposition du praticien peut-être discutée </a:t>
            </a:r>
          </a:p>
          <a:p>
            <a:endParaRPr lang="fr-FR" dirty="0">
              <a:latin typeface="Avenir Book" panose="02000503020000020003" pitchFamily="2" charset="0"/>
            </a:endParaRPr>
          </a:p>
          <a:p>
            <a:r>
              <a:rPr lang="fr-FR" dirty="0">
                <a:latin typeface="Avenir Book" panose="02000503020000020003" pitchFamily="2" charset="0"/>
              </a:rPr>
              <a:t>(i.e., D-</a:t>
            </a:r>
            <a:r>
              <a:rPr lang="fr-FR" dirty="0" err="1">
                <a:latin typeface="Avenir Book" panose="02000503020000020003" pitchFamily="2" charset="0"/>
              </a:rPr>
              <a:t>diméres</a:t>
            </a:r>
            <a:r>
              <a:rPr lang="fr-FR" dirty="0">
                <a:latin typeface="Avenir Book" panose="02000503020000020003" pitchFamily="2" charset="0"/>
              </a:rPr>
              <a:t>, échographie de compression des membres inférieurs, scintigraphie de perfusion).</a:t>
            </a:r>
          </a:p>
        </p:txBody>
      </p:sp>
      <p:sp>
        <p:nvSpPr>
          <p:cNvPr id="4" name="Espace réservé du numéro de diapositive 3">
            <a:extLst>
              <a:ext uri="{FF2B5EF4-FFF2-40B4-BE49-F238E27FC236}">
                <a16:creationId xmlns:a16="http://schemas.microsoft.com/office/drawing/2014/main" id="{7F61A30D-B113-E6C2-AA61-3B1E5F946FF0}"/>
              </a:ext>
            </a:extLst>
          </p:cNvPr>
          <p:cNvSpPr>
            <a:spLocks noGrp="1"/>
          </p:cNvSpPr>
          <p:nvPr>
            <p:ph type="sldNum" sz="quarter" idx="12"/>
          </p:nvPr>
        </p:nvSpPr>
        <p:spPr/>
        <p:txBody>
          <a:bodyPr/>
          <a:lstStyle/>
          <a:p>
            <a:fld id="{1E9338B7-B3C0-9E4E-A9D7-3CEA9409064A}" type="slidenum">
              <a:rPr lang="fr-FR" altLang="fr-FR" smtClean="0"/>
              <a:pPr/>
              <a:t>24</a:t>
            </a:fld>
            <a:endParaRPr lang="fr-FR" altLang="fr-FR"/>
          </a:p>
        </p:txBody>
      </p:sp>
      <p:sp>
        <p:nvSpPr>
          <p:cNvPr id="5" name="Titre 1">
            <a:extLst>
              <a:ext uri="{FF2B5EF4-FFF2-40B4-BE49-F238E27FC236}">
                <a16:creationId xmlns:a16="http://schemas.microsoft.com/office/drawing/2014/main" id="{1CF85F41-FA2A-8108-3573-57F166D2DBD8}"/>
              </a:ext>
            </a:extLst>
          </p:cNvPr>
          <p:cNvSpPr>
            <a:spLocks noGrp="1"/>
          </p:cNvSpPr>
          <p:nvPr>
            <p:ph type="title"/>
          </p:nvPr>
        </p:nvSpPr>
        <p:spPr>
          <a:xfrm>
            <a:off x="2627313" y="0"/>
            <a:ext cx="6192837" cy="765175"/>
          </a:xfrm>
        </p:spPr>
        <p:txBody>
          <a:bodyPr/>
          <a:lstStyle/>
          <a:p>
            <a:r>
              <a:rPr lang="fr-FR" dirty="0"/>
              <a:t>﻿IMAGERIE ET GROSSESSE</a:t>
            </a:r>
          </a:p>
        </p:txBody>
      </p:sp>
      <p:sp>
        <p:nvSpPr>
          <p:cNvPr id="6" name="Rectangle 5">
            <a:extLst>
              <a:ext uri="{FF2B5EF4-FFF2-40B4-BE49-F238E27FC236}">
                <a16:creationId xmlns:a16="http://schemas.microsoft.com/office/drawing/2014/main" id="{75D377E7-DF5E-9A6F-AA0B-17AF90025C16}"/>
              </a:ext>
            </a:extLst>
          </p:cNvPr>
          <p:cNvSpPr/>
          <p:nvPr/>
        </p:nvSpPr>
        <p:spPr>
          <a:xfrm>
            <a:off x="0" y="1340768"/>
            <a:ext cx="9144000" cy="461665"/>
          </a:xfrm>
          <a:prstGeom prst="rect">
            <a:avLst/>
          </a:prstGeom>
        </p:spPr>
        <p:txBody>
          <a:bodyPr wrap="square">
            <a:spAutoFit/>
          </a:bodyPr>
          <a:lstStyle/>
          <a:p>
            <a:r>
              <a:rPr lang="fr-FR" sz="2400" b="1" dirty="0">
                <a:solidFill>
                  <a:srgbClr val="39A9DC"/>
                </a:solidFill>
                <a:latin typeface="Trebuchet MS" panose="020B0703020202090204" pitchFamily="34" charset="0"/>
              </a:rPr>
              <a:t>Embolie pulmonaire et grossesse</a:t>
            </a:r>
          </a:p>
        </p:txBody>
      </p:sp>
    </p:spTree>
    <p:extLst>
      <p:ext uri="{BB962C8B-B14F-4D97-AF65-F5344CB8AC3E}">
        <p14:creationId xmlns:p14="http://schemas.microsoft.com/office/powerpoint/2010/main" val="77600490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9B4D9C-536C-D334-D71D-3EF4EC247767}"/>
              </a:ext>
            </a:extLst>
          </p:cNvPr>
          <p:cNvSpPr>
            <a:spLocks noGrp="1"/>
          </p:cNvSpPr>
          <p:nvPr>
            <p:ph type="title"/>
          </p:nvPr>
        </p:nvSpPr>
        <p:spPr/>
        <p:txBody>
          <a:bodyPr/>
          <a:lstStyle/>
          <a:p>
            <a:r>
              <a:rPr lang="fr-FR" dirty="0"/>
              <a:t>﻿ARRÊT CARDIAQUE ET GROSSESSE</a:t>
            </a:r>
          </a:p>
        </p:txBody>
      </p:sp>
      <p:sp>
        <p:nvSpPr>
          <p:cNvPr id="3" name="Espace réservé du contenu 2">
            <a:extLst>
              <a:ext uri="{FF2B5EF4-FFF2-40B4-BE49-F238E27FC236}">
                <a16:creationId xmlns:a16="http://schemas.microsoft.com/office/drawing/2014/main" id="{6A42E04E-12BD-E111-55F2-A03316A68E79}"/>
              </a:ext>
            </a:extLst>
          </p:cNvPr>
          <p:cNvSpPr>
            <a:spLocks noGrp="1"/>
          </p:cNvSpPr>
          <p:nvPr>
            <p:ph idx="1"/>
          </p:nvPr>
        </p:nvSpPr>
        <p:spPr>
          <a:xfrm>
            <a:off x="323850" y="2636912"/>
            <a:ext cx="8507413" cy="3528938"/>
          </a:xfrm>
        </p:spPr>
        <p:txBody>
          <a:bodyPr/>
          <a:lstStyle/>
          <a:p>
            <a:r>
              <a:rPr lang="fr-FR" dirty="0">
                <a:latin typeface="Avenir Book" panose="02000503020000020003" pitchFamily="2" charset="0"/>
              </a:rPr>
              <a:t>Absence de recommandation</a:t>
            </a:r>
          </a:p>
          <a:p>
            <a:endParaRPr lang="fr-FR" dirty="0">
              <a:latin typeface="Avenir Book" panose="02000503020000020003" pitchFamily="2" charset="0"/>
            </a:endParaRPr>
          </a:p>
          <a:p>
            <a:r>
              <a:rPr lang="fr-FR" dirty="0">
                <a:latin typeface="Avenir Book" panose="02000503020000020003" pitchFamily="2" charset="0"/>
              </a:rPr>
              <a:t>﻿Déplacer en continu l’utérus gravide sur la gauche, par traction des deux mains. En l’absence de déplacement de l’utérus vers la gauche, le massage cardiaque externe produit un débit cardiaque estimé à seulement 10% de celui mesuré au cours de la grossesse. </a:t>
            </a:r>
          </a:p>
          <a:p>
            <a:endParaRPr lang="fr-FR" dirty="0">
              <a:latin typeface="Avenir Book" panose="02000503020000020003" pitchFamily="2" charset="0"/>
            </a:endParaRPr>
          </a:p>
          <a:p>
            <a:pPr marL="0" indent="0">
              <a:buNone/>
            </a:pPr>
            <a:r>
              <a:rPr lang="fr-FR" sz="1400" dirty="0">
                <a:latin typeface="Avenir Book" panose="02000503020000020003" pitchFamily="2" charset="0"/>
              </a:rPr>
              <a:t>﻿</a:t>
            </a:r>
            <a:r>
              <a:rPr lang="fr-FR" sz="1400" dirty="0" err="1">
                <a:latin typeface="Avenir Book" panose="02000503020000020003" pitchFamily="2" charset="0"/>
              </a:rPr>
              <a:t>Jeejeebhoy</a:t>
            </a:r>
            <a:r>
              <a:rPr lang="fr-FR" sz="1400" dirty="0">
                <a:latin typeface="Avenir Book" panose="02000503020000020003" pitchFamily="2" charset="0"/>
              </a:rPr>
              <a:t> F, </a:t>
            </a:r>
            <a:r>
              <a:rPr lang="fr-FR" sz="1400" dirty="0" err="1">
                <a:latin typeface="Avenir Book" panose="02000503020000020003" pitchFamily="2" charset="0"/>
              </a:rPr>
              <a:t>Windrim</a:t>
            </a:r>
            <a:r>
              <a:rPr lang="fr-FR" sz="1400" dirty="0">
                <a:latin typeface="Avenir Book" panose="02000503020000020003" pitchFamily="2" charset="0"/>
              </a:rPr>
              <a:t> R. Management of </a:t>
            </a:r>
            <a:r>
              <a:rPr lang="fr-FR" sz="1400" dirty="0" err="1">
                <a:latin typeface="Avenir Book" panose="02000503020000020003" pitchFamily="2" charset="0"/>
              </a:rPr>
              <a:t>cardiac</a:t>
            </a:r>
            <a:r>
              <a:rPr lang="fr-FR" sz="1400" dirty="0">
                <a:latin typeface="Avenir Book" panose="02000503020000020003" pitchFamily="2" charset="0"/>
              </a:rPr>
              <a:t> </a:t>
            </a:r>
            <a:r>
              <a:rPr lang="fr-FR" sz="1400" dirty="0" err="1">
                <a:latin typeface="Avenir Book" panose="02000503020000020003" pitchFamily="2" charset="0"/>
              </a:rPr>
              <a:t>arrest</a:t>
            </a:r>
            <a:r>
              <a:rPr lang="fr-FR" sz="1400" dirty="0">
                <a:latin typeface="Avenir Book" panose="02000503020000020003" pitchFamily="2" charset="0"/>
              </a:rPr>
              <a:t> in </a:t>
            </a:r>
            <a:r>
              <a:rPr lang="fr-FR" sz="1400" dirty="0" err="1">
                <a:latin typeface="Avenir Book" panose="02000503020000020003" pitchFamily="2" charset="0"/>
              </a:rPr>
              <a:t>pregnancy</a:t>
            </a:r>
            <a:r>
              <a:rPr lang="fr-FR" sz="1400" dirty="0">
                <a:latin typeface="Avenir Book" panose="02000503020000020003" pitchFamily="2" charset="0"/>
              </a:rPr>
              <a:t>. Best </a:t>
            </a:r>
            <a:r>
              <a:rPr lang="fr-FR" sz="1400" dirty="0" err="1">
                <a:latin typeface="Avenir Book" panose="02000503020000020003" pitchFamily="2" charset="0"/>
              </a:rPr>
              <a:t>Pract</a:t>
            </a:r>
            <a:r>
              <a:rPr lang="fr-FR" sz="1400" dirty="0">
                <a:latin typeface="Avenir Book" panose="02000503020000020003" pitchFamily="2" charset="0"/>
              </a:rPr>
              <a:t> </a:t>
            </a:r>
            <a:r>
              <a:rPr lang="fr-FR" sz="1400" dirty="0" err="1">
                <a:latin typeface="Avenir Book" panose="02000503020000020003" pitchFamily="2" charset="0"/>
              </a:rPr>
              <a:t>res</a:t>
            </a:r>
            <a:r>
              <a:rPr lang="fr-FR" sz="1400" dirty="0">
                <a:latin typeface="Avenir Book" panose="02000503020000020003" pitchFamily="2" charset="0"/>
              </a:rPr>
              <a:t> clin </a:t>
            </a:r>
            <a:r>
              <a:rPr lang="fr-FR" sz="1400" dirty="0" err="1">
                <a:latin typeface="Avenir Book" panose="02000503020000020003" pitchFamily="2" charset="0"/>
              </a:rPr>
              <a:t>obstet</a:t>
            </a:r>
            <a:r>
              <a:rPr lang="fr-FR" sz="1400" dirty="0">
                <a:latin typeface="Avenir Book" panose="02000503020000020003" pitchFamily="2" charset="0"/>
              </a:rPr>
              <a:t> </a:t>
            </a:r>
            <a:r>
              <a:rPr lang="fr-FR" sz="1400" dirty="0" err="1">
                <a:latin typeface="Avenir Book" panose="02000503020000020003" pitchFamily="2" charset="0"/>
              </a:rPr>
              <a:t>gynaecol</a:t>
            </a:r>
            <a:r>
              <a:rPr lang="fr-FR" sz="1400" dirty="0">
                <a:latin typeface="Avenir Book" panose="02000503020000020003" pitchFamily="2" charset="0"/>
              </a:rPr>
              <a:t>. 2014 May;28(4):607-18.</a:t>
            </a:r>
          </a:p>
        </p:txBody>
      </p:sp>
      <p:sp>
        <p:nvSpPr>
          <p:cNvPr id="4" name="Espace réservé du numéro de diapositive 3">
            <a:extLst>
              <a:ext uri="{FF2B5EF4-FFF2-40B4-BE49-F238E27FC236}">
                <a16:creationId xmlns:a16="http://schemas.microsoft.com/office/drawing/2014/main" id="{8AC48538-195C-FC77-7BA5-02F6AD28D33C}"/>
              </a:ext>
            </a:extLst>
          </p:cNvPr>
          <p:cNvSpPr>
            <a:spLocks noGrp="1"/>
          </p:cNvSpPr>
          <p:nvPr>
            <p:ph type="sldNum" sz="quarter" idx="12"/>
          </p:nvPr>
        </p:nvSpPr>
        <p:spPr/>
        <p:txBody>
          <a:bodyPr/>
          <a:lstStyle/>
          <a:p>
            <a:fld id="{1E9338B7-B3C0-9E4E-A9D7-3CEA9409064A}" type="slidenum">
              <a:rPr lang="fr-FR" altLang="fr-FR" smtClean="0"/>
              <a:pPr/>
              <a:t>25</a:t>
            </a:fld>
            <a:endParaRPr lang="fr-FR" altLang="fr-FR"/>
          </a:p>
        </p:txBody>
      </p:sp>
      <p:sp>
        <p:nvSpPr>
          <p:cNvPr id="5" name="Rectangle 4">
            <a:extLst>
              <a:ext uri="{FF2B5EF4-FFF2-40B4-BE49-F238E27FC236}">
                <a16:creationId xmlns:a16="http://schemas.microsoft.com/office/drawing/2014/main" id="{0A977454-EC39-B4AC-0A18-FFEC51B947DE}"/>
              </a:ext>
            </a:extLst>
          </p:cNvPr>
          <p:cNvSpPr/>
          <p:nvPr/>
        </p:nvSpPr>
        <p:spPr>
          <a:xfrm>
            <a:off x="0" y="1268760"/>
            <a:ext cx="9144000" cy="1200329"/>
          </a:xfrm>
          <a:prstGeom prst="rect">
            <a:avLst/>
          </a:prstGeom>
        </p:spPr>
        <p:txBody>
          <a:bodyPr wrap="square">
            <a:spAutoFit/>
          </a:bodyPr>
          <a:lstStyle/>
          <a:p>
            <a:r>
              <a:rPr lang="fr-FR" dirty="0"/>
              <a:t>﻿</a:t>
            </a:r>
            <a:r>
              <a:rPr lang="fr-FR" sz="2400" b="1" dirty="0">
                <a:solidFill>
                  <a:srgbClr val="39A9DC"/>
                </a:solidFill>
                <a:latin typeface="Trebuchet MS" panose="020B0703020202090204" pitchFamily="34" charset="0"/>
              </a:rPr>
              <a:t>En cas d’arrêt cardiaque non traumatique chez une femme enceinte, la réalisation d’une extraction fœtale préhospitalière réduit-t-elle la mortalité </a:t>
            </a:r>
            <a:r>
              <a:rPr lang="fr-FR" sz="2400" b="1" dirty="0" err="1">
                <a:solidFill>
                  <a:srgbClr val="39A9DC"/>
                </a:solidFill>
                <a:latin typeface="Trebuchet MS" panose="020B0703020202090204" pitchFamily="34" charset="0"/>
              </a:rPr>
              <a:t>maternofœtale</a:t>
            </a:r>
            <a:r>
              <a:rPr lang="fr-FR" sz="2400" b="1" dirty="0">
                <a:solidFill>
                  <a:srgbClr val="39A9DC"/>
                </a:solidFill>
                <a:latin typeface="Trebuchet MS" panose="020B0703020202090204" pitchFamily="34" charset="0"/>
              </a:rPr>
              <a:t> ?</a:t>
            </a:r>
          </a:p>
        </p:txBody>
      </p:sp>
    </p:spTree>
    <p:extLst>
      <p:ext uri="{BB962C8B-B14F-4D97-AF65-F5344CB8AC3E}">
        <p14:creationId xmlns:p14="http://schemas.microsoft.com/office/powerpoint/2010/main" val="166324283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70A8FC-FED8-393C-7218-58231AB0EEE6}"/>
              </a:ext>
            </a:extLst>
          </p:cNvPr>
          <p:cNvSpPr>
            <a:spLocks noGrp="1"/>
          </p:cNvSpPr>
          <p:nvPr>
            <p:ph type="ctrTitle"/>
          </p:nvPr>
        </p:nvSpPr>
        <p:spPr>
          <a:xfrm>
            <a:off x="1547664" y="5013176"/>
            <a:ext cx="5688013" cy="1152525"/>
          </a:xfrm>
        </p:spPr>
        <p:txBody>
          <a:bodyPr/>
          <a:lstStyle/>
          <a:p>
            <a:pPr algn="ctr"/>
            <a:r>
              <a:rPr lang="fr-FR" dirty="0"/>
              <a:t>MERCI</a:t>
            </a:r>
          </a:p>
        </p:txBody>
      </p:sp>
    </p:spTree>
    <p:extLst>
      <p:ext uri="{BB962C8B-B14F-4D97-AF65-F5344CB8AC3E}">
        <p14:creationId xmlns:p14="http://schemas.microsoft.com/office/powerpoint/2010/main" val="371215610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1051E73-9730-AC9E-F058-38AB5AF1FEA7}"/>
              </a:ext>
            </a:extLst>
          </p:cNvPr>
          <p:cNvSpPr>
            <a:spLocks noGrp="1"/>
          </p:cNvSpPr>
          <p:nvPr>
            <p:ph idx="1"/>
          </p:nvPr>
        </p:nvSpPr>
        <p:spPr>
          <a:xfrm>
            <a:off x="323850" y="2060302"/>
            <a:ext cx="8507413" cy="3888978"/>
          </a:xfrm>
        </p:spPr>
        <p:txBody>
          <a:bodyPr/>
          <a:lstStyle/>
          <a:p>
            <a:r>
              <a:rPr lang="fr-FR" dirty="0">
                <a:latin typeface="Avenir Book" panose="02000503020000020003" pitchFamily="2" charset="0"/>
              </a:rPr>
              <a:t>﻿Peu d’études réalisées dans le contexte de la médecine d’urgence ont été identifiées. </a:t>
            </a:r>
          </a:p>
          <a:p>
            <a:r>
              <a:rPr lang="fr-FR" dirty="0">
                <a:latin typeface="Avenir Book" panose="02000503020000020003" pitchFamily="2" charset="0"/>
              </a:rPr>
              <a:t>Leur qualité méthodologique et leur puissance étaient le plus souvent faibles. </a:t>
            </a:r>
          </a:p>
          <a:p>
            <a:r>
              <a:rPr lang="fr-FR" dirty="0">
                <a:latin typeface="Avenir Book" panose="02000503020000020003" pitchFamily="2" charset="0"/>
              </a:rPr>
              <a:t>Impossibilité d’obtenir un niveau de preuve élevé pour la majorité des recommandations</a:t>
            </a:r>
          </a:p>
          <a:p>
            <a:pPr marL="0" indent="0">
              <a:buNone/>
            </a:pPr>
            <a:endParaRPr lang="fr-FR" dirty="0">
              <a:latin typeface="Avenir Book" panose="02000503020000020003" pitchFamily="2" charset="0"/>
              <a:sym typeface="Wingdings" pitchFamily="2" charset="2"/>
            </a:endParaRPr>
          </a:p>
          <a:p>
            <a:pPr>
              <a:buFont typeface="Wingdings" pitchFamily="2" charset="2"/>
              <a:buChar char="è"/>
            </a:pPr>
            <a:r>
              <a:rPr lang="fr-FR" dirty="0">
                <a:latin typeface="Avenir Book" panose="02000503020000020003" pitchFamily="2" charset="0"/>
              </a:rPr>
              <a:t>format de RPP, plutôt qu’un format de RFE, </a:t>
            </a:r>
          </a:p>
          <a:p>
            <a:pPr>
              <a:buFont typeface="Wingdings" pitchFamily="2" charset="2"/>
              <a:buChar char="è"/>
            </a:pPr>
            <a:r>
              <a:rPr lang="fr-FR" dirty="0">
                <a:latin typeface="Avenir Book" panose="02000503020000020003" pitchFamily="2" charset="0"/>
              </a:rPr>
              <a:t>Avis d’experts ; ﻿« les experts suggèrent de faire » ou « les experts suggèrent de ne pas faire »</a:t>
            </a:r>
          </a:p>
        </p:txBody>
      </p:sp>
      <p:sp>
        <p:nvSpPr>
          <p:cNvPr id="4" name="Espace réservé du numéro de diapositive 3">
            <a:extLst>
              <a:ext uri="{FF2B5EF4-FFF2-40B4-BE49-F238E27FC236}">
                <a16:creationId xmlns:a16="http://schemas.microsoft.com/office/drawing/2014/main" id="{196BA3B9-4F45-AFB6-5E47-145D37C20470}"/>
              </a:ext>
            </a:extLst>
          </p:cNvPr>
          <p:cNvSpPr>
            <a:spLocks noGrp="1"/>
          </p:cNvSpPr>
          <p:nvPr>
            <p:ph type="sldNum" sz="quarter" idx="12"/>
          </p:nvPr>
        </p:nvSpPr>
        <p:spPr/>
        <p:txBody>
          <a:bodyPr/>
          <a:lstStyle/>
          <a:p>
            <a:fld id="{1E9338B7-B3C0-9E4E-A9D7-3CEA9409064A}" type="slidenum">
              <a:rPr lang="fr-FR" altLang="fr-FR" smtClean="0"/>
              <a:pPr/>
              <a:t>3</a:t>
            </a:fld>
            <a:endParaRPr lang="fr-FR" altLang="fr-FR"/>
          </a:p>
        </p:txBody>
      </p:sp>
      <p:sp>
        <p:nvSpPr>
          <p:cNvPr id="5" name="Rectangle 2">
            <a:extLst>
              <a:ext uri="{FF2B5EF4-FFF2-40B4-BE49-F238E27FC236}">
                <a16:creationId xmlns:a16="http://schemas.microsoft.com/office/drawing/2014/main" id="{77EDB67E-CD21-E55B-7DE3-D2E4A0CC10AC}"/>
              </a:ext>
            </a:extLst>
          </p:cNvPr>
          <p:cNvSpPr>
            <a:spLocks noGrp="1" noChangeArrowheads="1"/>
          </p:cNvSpPr>
          <p:nvPr>
            <p:ph type="title"/>
          </p:nvPr>
        </p:nvSpPr>
        <p:spPr>
          <a:xfrm>
            <a:off x="2627313" y="0"/>
            <a:ext cx="6192837" cy="765175"/>
          </a:xfrm>
        </p:spPr>
        <p:txBody>
          <a:bodyPr/>
          <a:lstStyle/>
          <a:p>
            <a:r>
              <a:rPr lang="fr-FR" altLang="fr-FR" dirty="0"/>
              <a:t>Introduction  </a:t>
            </a:r>
          </a:p>
        </p:txBody>
      </p:sp>
      <p:sp>
        <p:nvSpPr>
          <p:cNvPr id="6" name="Text Box 4">
            <a:extLst>
              <a:ext uri="{FF2B5EF4-FFF2-40B4-BE49-F238E27FC236}">
                <a16:creationId xmlns:a16="http://schemas.microsoft.com/office/drawing/2014/main" id="{A28CB6EB-C4BD-4F20-3BD0-85F9493D405D}"/>
              </a:ext>
            </a:extLst>
          </p:cNvPr>
          <p:cNvSpPr txBox="1">
            <a:spLocks noChangeArrowheads="1"/>
          </p:cNvSpPr>
          <p:nvPr/>
        </p:nvSpPr>
        <p:spPr bwMode="auto">
          <a:xfrm>
            <a:off x="323850" y="1557338"/>
            <a:ext cx="8496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sz="2400" b="1" dirty="0">
                <a:solidFill>
                  <a:srgbClr val="39A9DC"/>
                </a:solidFill>
                <a:latin typeface="Trebuchet MS" panose="020B0703020202090204" pitchFamily="34" charset="0"/>
              </a:rPr>
              <a:t>Méthodologie   </a:t>
            </a:r>
          </a:p>
        </p:txBody>
      </p:sp>
    </p:spTree>
    <p:extLst>
      <p:ext uri="{BB962C8B-B14F-4D97-AF65-F5344CB8AC3E}">
        <p14:creationId xmlns:p14="http://schemas.microsoft.com/office/powerpoint/2010/main" val="333080827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ECCDBD-8988-DE83-ABD4-CB35D2143AD7}"/>
              </a:ext>
            </a:extLst>
          </p:cNvPr>
          <p:cNvSpPr>
            <a:spLocks noGrp="1"/>
          </p:cNvSpPr>
          <p:nvPr>
            <p:ph type="title"/>
          </p:nvPr>
        </p:nvSpPr>
        <p:spPr/>
        <p:txBody>
          <a:bodyPr/>
          <a:lstStyle/>
          <a:p>
            <a:r>
              <a:rPr lang="fr-FR" dirty="0"/>
              <a:t>Accouchement imminent</a:t>
            </a:r>
          </a:p>
        </p:txBody>
      </p:sp>
      <p:sp>
        <p:nvSpPr>
          <p:cNvPr id="3" name="Espace réservé du contenu 2">
            <a:extLst>
              <a:ext uri="{FF2B5EF4-FFF2-40B4-BE49-F238E27FC236}">
                <a16:creationId xmlns:a16="http://schemas.microsoft.com/office/drawing/2014/main" id="{CA2A8A00-AAC8-EEB8-D26C-183D21158BC8}"/>
              </a:ext>
            </a:extLst>
          </p:cNvPr>
          <p:cNvSpPr>
            <a:spLocks noGrp="1"/>
          </p:cNvSpPr>
          <p:nvPr>
            <p:ph idx="1"/>
          </p:nvPr>
        </p:nvSpPr>
        <p:spPr>
          <a:xfrm>
            <a:off x="791741" y="2960886"/>
            <a:ext cx="7560518" cy="3699122"/>
          </a:xfrm>
        </p:spPr>
        <p:txBody>
          <a:bodyPr/>
          <a:lstStyle/>
          <a:p>
            <a:r>
              <a:rPr lang="fr-FR" b="1" dirty="0">
                <a:latin typeface="Avenir Book" panose="02000503020000020003" pitchFamily="2" charset="0"/>
              </a:rPr>
              <a:t>Multiparité</a:t>
            </a:r>
            <a:r>
              <a:rPr lang="fr-FR" dirty="0">
                <a:latin typeface="Avenir Book" panose="02000503020000020003" pitchFamily="2" charset="0"/>
              </a:rPr>
              <a:t> (OR 3.23 IC 95% ﻿[1,61-6,67])*, ATCD d’</a:t>
            </a:r>
            <a:r>
              <a:rPr lang="fr-FR" b="1" dirty="0">
                <a:latin typeface="Avenir Book" panose="02000503020000020003" pitchFamily="2" charset="0"/>
              </a:rPr>
              <a:t>accouchement rapide </a:t>
            </a:r>
            <a:r>
              <a:rPr lang="fr-FR" dirty="0">
                <a:latin typeface="Avenir Book" panose="02000503020000020003" pitchFamily="2" charset="0"/>
              </a:rPr>
              <a:t>/ extrahospitalier, </a:t>
            </a:r>
            <a:r>
              <a:rPr lang="fr-FR" b="1" dirty="0">
                <a:latin typeface="Avenir Book" panose="02000503020000020003" pitchFamily="2" charset="0"/>
              </a:rPr>
              <a:t>CU</a:t>
            </a:r>
            <a:r>
              <a:rPr lang="fr-FR" dirty="0">
                <a:latin typeface="Avenir Book" panose="02000503020000020003" pitchFamily="2" charset="0"/>
              </a:rPr>
              <a:t> douloureuse et rapprochées, envie de </a:t>
            </a:r>
            <a:r>
              <a:rPr lang="fr-FR" b="1" dirty="0">
                <a:latin typeface="Avenir Book" panose="02000503020000020003" pitchFamily="2" charset="0"/>
              </a:rPr>
              <a:t>pousser</a:t>
            </a:r>
            <a:r>
              <a:rPr lang="fr-FR" dirty="0">
                <a:latin typeface="Avenir Book" panose="02000503020000020003" pitchFamily="2" charset="0"/>
              </a:rPr>
              <a:t> * </a:t>
            </a:r>
            <a:endParaRPr lang="fr-FR" dirty="0">
              <a:latin typeface="Avenir Book" panose="02000503020000020003" pitchFamily="2" charset="0"/>
              <a:sym typeface="Wingdings" pitchFamily="2" charset="2"/>
            </a:endParaRPr>
          </a:p>
          <a:p>
            <a:endParaRPr lang="fr-FR" dirty="0">
              <a:latin typeface="Avenir Book" panose="02000503020000020003" pitchFamily="2" charset="0"/>
              <a:sym typeface="Wingdings" pitchFamily="2" charset="2"/>
            </a:endParaRPr>
          </a:p>
          <a:p>
            <a:r>
              <a:rPr lang="fr-FR" dirty="0">
                <a:latin typeface="Avenir Book" panose="02000503020000020003" pitchFamily="2" charset="0"/>
                <a:sym typeface="Wingdings" pitchFamily="2" charset="2"/>
              </a:rPr>
              <a:t>Rupture des membranes </a:t>
            </a:r>
          </a:p>
          <a:p>
            <a:endParaRPr lang="fr-FR" dirty="0">
              <a:latin typeface="Avenir Book" panose="02000503020000020003" pitchFamily="2" charset="0"/>
              <a:sym typeface="Wingdings" pitchFamily="2" charset="2"/>
            </a:endParaRPr>
          </a:p>
          <a:p>
            <a:endParaRPr lang="fr-FR" dirty="0">
              <a:latin typeface="Avenir Book" panose="02000503020000020003" pitchFamily="2" charset="0"/>
              <a:sym typeface="Wingdings" pitchFamily="2" charset="2"/>
            </a:endParaRPr>
          </a:p>
          <a:p>
            <a:pPr marL="0" indent="0">
              <a:buNone/>
            </a:pPr>
            <a:endParaRPr lang="fr-FR" sz="1200" dirty="0">
              <a:latin typeface="Avenir Book" panose="02000503020000020003" pitchFamily="2" charset="0"/>
              <a:sym typeface="Wingdings" pitchFamily="2" charset="2"/>
            </a:endParaRPr>
          </a:p>
          <a:p>
            <a:pPr marL="0" indent="0">
              <a:buNone/>
            </a:pPr>
            <a:r>
              <a:rPr lang="fr-FR" sz="1200" dirty="0">
                <a:latin typeface="Avenir Book" panose="02000503020000020003" pitchFamily="2" charset="0"/>
              </a:rPr>
              <a:t>﻿</a:t>
            </a:r>
            <a:r>
              <a:rPr lang="fr-FR" sz="1200" dirty="0" err="1">
                <a:latin typeface="Avenir Book" panose="02000503020000020003" pitchFamily="2" charset="0"/>
              </a:rPr>
              <a:t>Rodie</a:t>
            </a:r>
            <a:r>
              <a:rPr lang="fr-FR" sz="1200" dirty="0">
                <a:latin typeface="Avenir Book" panose="02000503020000020003" pitchFamily="2" charset="0"/>
              </a:rPr>
              <a:t> VA, Thomson AJ, Norman JE. </a:t>
            </a:r>
            <a:r>
              <a:rPr lang="fr-FR" sz="1200" dirty="0" err="1">
                <a:latin typeface="Avenir Book" panose="02000503020000020003" pitchFamily="2" charset="0"/>
              </a:rPr>
              <a:t>Accidental</a:t>
            </a:r>
            <a:r>
              <a:rPr lang="fr-FR" sz="1200" dirty="0">
                <a:latin typeface="Avenir Book" panose="02000503020000020003" pitchFamily="2" charset="0"/>
              </a:rPr>
              <a:t> out-of-</a:t>
            </a:r>
            <a:r>
              <a:rPr lang="fr-FR" sz="1200" dirty="0" err="1">
                <a:latin typeface="Avenir Book" panose="02000503020000020003" pitchFamily="2" charset="0"/>
              </a:rPr>
              <a:t>hospital</a:t>
            </a:r>
            <a:r>
              <a:rPr lang="fr-FR" sz="1200" dirty="0">
                <a:latin typeface="Avenir Book" panose="02000503020000020003" pitchFamily="2" charset="0"/>
              </a:rPr>
              <a:t> </a:t>
            </a:r>
            <a:r>
              <a:rPr lang="fr-FR" sz="1200" dirty="0" err="1">
                <a:latin typeface="Avenir Book" panose="02000503020000020003" pitchFamily="2" charset="0"/>
              </a:rPr>
              <a:t>deliveries</a:t>
            </a:r>
            <a:r>
              <a:rPr lang="fr-FR" sz="1200" dirty="0">
                <a:latin typeface="Avenir Book" panose="02000503020000020003" pitchFamily="2" charset="0"/>
              </a:rPr>
              <a:t>: an </a:t>
            </a:r>
            <a:r>
              <a:rPr lang="fr-FR" sz="1200" dirty="0" err="1">
                <a:latin typeface="Avenir Book" panose="02000503020000020003" pitchFamily="2" charset="0"/>
              </a:rPr>
              <a:t>obstetric</a:t>
            </a:r>
            <a:r>
              <a:rPr lang="fr-FR" sz="1200" dirty="0">
                <a:latin typeface="Avenir Book" panose="02000503020000020003" pitchFamily="2" charset="0"/>
              </a:rPr>
              <a:t> and </a:t>
            </a:r>
            <a:r>
              <a:rPr lang="fr-FR" sz="1200" dirty="0" err="1">
                <a:latin typeface="Avenir Book" panose="02000503020000020003" pitchFamily="2" charset="0"/>
              </a:rPr>
              <a:t>neonatal</a:t>
            </a:r>
            <a:r>
              <a:rPr lang="fr-FR" sz="1200" dirty="0">
                <a:latin typeface="Avenir Book" panose="02000503020000020003" pitchFamily="2" charset="0"/>
              </a:rPr>
              <a:t> case control </a:t>
            </a:r>
            <a:r>
              <a:rPr lang="fr-FR" sz="1200" dirty="0" err="1">
                <a:latin typeface="Avenir Book" panose="02000503020000020003" pitchFamily="2" charset="0"/>
              </a:rPr>
              <a:t>study</a:t>
            </a:r>
            <a:r>
              <a:rPr lang="fr-FR" sz="1200" dirty="0">
                <a:latin typeface="Avenir Book" panose="02000503020000020003" pitchFamily="2" charset="0"/>
              </a:rPr>
              <a:t>. Acta </a:t>
            </a:r>
            <a:r>
              <a:rPr lang="fr-FR" sz="1200" dirty="0" err="1">
                <a:latin typeface="Avenir Book" panose="02000503020000020003" pitchFamily="2" charset="0"/>
              </a:rPr>
              <a:t>Obstet</a:t>
            </a:r>
            <a:r>
              <a:rPr lang="fr-FR" sz="1200" dirty="0">
                <a:latin typeface="Avenir Book" panose="02000503020000020003" pitchFamily="2" charset="0"/>
              </a:rPr>
              <a:t> </a:t>
            </a:r>
            <a:r>
              <a:rPr lang="fr-FR" sz="1200" dirty="0" err="1">
                <a:latin typeface="Avenir Book" panose="02000503020000020003" pitchFamily="2" charset="0"/>
              </a:rPr>
              <a:t>Gynecol</a:t>
            </a:r>
            <a:r>
              <a:rPr lang="fr-FR" sz="1200" dirty="0">
                <a:latin typeface="Avenir Book" panose="02000503020000020003" pitchFamily="2" charset="0"/>
              </a:rPr>
              <a:t> </a:t>
            </a:r>
            <a:r>
              <a:rPr lang="fr-FR" sz="1200" dirty="0" err="1">
                <a:latin typeface="Avenir Book" panose="02000503020000020003" pitchFamily="2" charset="0"/>
              </a:rPr>
              <a:t>Scand</a:t>
            </a:r>
            <a:r>
              <a:rPr lang="fr-FR" sz="1200" dirty="0">
                <a:latin typeface="Avenir Book" panose="02000503020000020003" pitchFamily="2" charset="0"/>
              </a:rPr>
              <a:t> 2002; 81: 50–54</a:t>
            </a:r>
          </a:p>
          <a:p>
            <a:pPr marL="0" indent="0">
              <a:buNone/>
            </a:pPr>
            <a:r>
              <a:rPr lang="fr-FR" sz="1200" dirty="0">
                <a:latin typeface="Avenir Book" panose="02000503020000020003" pitchFamily="2" charset="0"/>
              </a:rPr>
              <a:t>﻿</a:t>
            </a:r>
            <a:r>
              <a:rPr lang="fr-FR" sz="1200" dirty="0" err="1">
                <a:latin typeface="Avenir Book" panose="02000503020000020003" pitchFamily="2" charset="0"/>
              </a:rPr>
              <a:t>Butori</a:t>
            </a:r>
            <a:r>
              <a:rPr lang="fr-FR" sz="1200" dirty="0">
                <a:latin typeface="Avenir Book" panose="02000503020000020003" pitchFamily="2" charset="0"/>
              </a:rPr>
              <a:t> J-B, Guiot O, </a:t>
            </a:r>
            <a:r>
              <a:rPr lang="fr-FR" sz="1200" dirty="0" err="1">
                <a:latin typeface="Avenir Book" panose="02000503020000020003" pitchFamily="2" charset="0"/>
              </a:rPr>
              <a:t>Luperon</a:t>
            </a:r>
            <a:r>
              <a:rPr lang="fr-FR" sz="1200" dirty="0">
                <a:latin typeface="Avenir Book" panose="02000503020000020003" pitchFamily="2" charset="0"/>
              </a:rPr>
              <a:t> J-L, et al. Evaluation de l’</a:t>
            </a:r>
            <a:r>
              <a:rPr lang="fr-FR" sz="1200" dirty="0" err="1">
                <a:latin typeface="Avenir Book" panose="02000503020000020003" pitchFamily="2" charset="0"/>
              </a:rPr>
              <a:t>émminence</a:t>
            </a:r>
            <a:r>
              <a:rPr lang="fr-FR" sz="1200" dirty="0">
                <a:latin typeface="Avenir Book" panose="02000503020000020003" pitchFamily="2" charset="0"/>
              </a:rPr>
              <a:t> de l’accouchement inopiné extrahospitalier en Guadeloupe: </a:t>
            </a:r>
            <a:r>
              <a:rPr lang="fr-FR" sz="1200" dirty="0" err="1">
                <a:latin typeface="Avenir Book" panose="02000503020000020003" pitchFamily="2" charset="0"/>
              </a:rPr>
              <a:t>experience</a:t>
            </a:r>
            <a:r>
              <a:rPr lang="fr-FR" sz="1200" dirty="0">
                <a:latin typeface="Avenir Book" panose="02000503020000020003" pitchFamily="2" charset="0"/>
              </a:rPr>
              <a:t> du service </a:t>
            </a:r>
            <a:r>
              <a:rPr lang="fr-FR" sz="1200" dirty="0" err="1">
                <a:latin typeface="Avenir Book" panose="02000503020000020003" pitchFamily="2" charset="0"/>
              </a:rPr>
              <a:t>medical</a:t>
            </a:r>
            <a:r>
              <a:rPr lang="fr-FR" sz="1200" dirty="0">
                <a:latin typeface="Avenir Book" panose="02000503020000020003" pitchFamily="2" charset="0"/>
              </a:rPr>
              <a:t> d’urgence et de réanimation de Pointe-à-Pitre. J </a:t>
            </a:r>
            <a:r>
              <a:rPr lang="fr-FR" sz="1200" dirty="0" err="1">
                <a:latin typeface="Avenir Book" panose="02000503020000020003" pitchFamily="2" charset="0"/>
              </a:rPr>
              <a:t>Gynecol</a:t>
            </a:r>
            <a:r>
              <a:rPr lang="fr-FR" sz="1200" dirty="0">
                <a:latin typeface="Avenir Book" panose="02000503020000020003" pitchFamily="2" charset="0"/>
              </a:rPr>
              <a:t> </a:t>
            </a:r>
            <a:r>
              <a:rPr lang="fr-FR" sz="1200" dirty="0" err="1">
                <a:latin typeface="Avenir Book" panose="02000503020000020003" pitchFamily="2" charset="0"/>
              </a:rPr>
              <a:t>Obstet</a:t>
            </a:r>
            <a:r>
              <a:rPr lang="fr-FR" sz="1200" dirty="0">
                <a:latin typeface="Avenir Book" panose="02000503020000020003" pitchFamily="2" charset="0"/>
              </a:rPr>
              <a:t> Biol </a:t>
            </a:r>
            <a:r>
              <a:rPr lang="fr-FR" sz="1200" dirty="0" err="1">
                <a:latin typeface="Avenir Book" panose="02000503020000020003" pitchFamily="2" charset="0"/>
              </a:rPr>
              <a:t>Reprod</a:t>
            </a:r>
            <a:r>
              <a:rPr lang="fr-FR" sz="1200" dirty="0">
                <a:latin typeface="Avenir Book" panose="02000503020000020003" pitchFamily="2" charset="0"/>
              </a:rPr>
              <a:t> (Paris) 2014; 43: 254–262.</a:t>
            </a:r>
          </a:p>
        </p:txBody>
      </p:sp>
      <p:sp>
        <p:nvSpPr>
          <p:cNvPr id="4" name="Espace réservé du numéro de diapositive 3">
            <a:extLst>
              <a:ext uri="{FF2B5EF4-FFF2-40B4-BE49-F238E27FC236}">
                <a16:creationId xmlns:a16="http://schemas.microsoft.com/office/drawing/2014/main" id="{4EEA813A-F167-88CE-AF60-9C1712573B40}"/>
              </a:ext>
            </a:extLst>
          </p:cNvPr>
          <p:cNvSpPr>
            <a:spLocks noGrp="1"/>
          </p:cNvSpPr>
          <p:nvPr>
            <p:ph type="sldNum" sz="quarter" idx="12"/>
          </p:nvPr>
        </p:nvSpPr>
        <p:spPr/>
        <p:txBody>
          <a:bodyPr/>
          <a:lstStyle/>
          <a:p>
            <a:fld id="{1E9338B7-B3C0-9E4E-A9D7-3CEA9409064A}" type="slidenum">
              <a:rPr lang="fr-FR" altLang="fr-FR" smtClean="0"/>
              <a:pPr/>
              <a:t>4</a:t>
            </a:fld>
            <a:endParaRPr lang="fr-FR" altLang="fr-FR"/>
          </a:p>
        </p:txBody>
      </p:sp>
      <p:sp>
        <p:nvSpPr>
          <p:cNvPr id="5" name="Text Box 4">
            <a:extLst>
              <a:ext uri="{FF2B5EF4-FFF2-40B4-BE49-F238E27FC236}">
                <a16:creationId xmlns:a16="http://schemas.microsoft.com/office/drawing/2014/main" id="{57B21775-0211-701F-3BBC-F527379CAE7C}"/>
              </a:ext>
            </a:extLst>
          </p:cNvPr>
          <p:cNvSpPr txBox="1">
            <a:spLocks noChangeArrowheads="1"/>
          </p:cNvSpPr>
          <p:nvPr/>
        </p:nvSpPr>
        <p:spPr bwMode="auto">
          <a:xfrm>
            <a:off x="0" y="1557338"/>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sz="2400" dirty="0"/>
              <a:t>﻿</a:t>
            </a:r>
            <a:r>
              <a:rPr lang="fr-FR" sz="2400" b="1" dirty="0">
                <a:solidFill>
                  <a:srgbClr val="39A9DC"/>
                </a:solidFill>
                <a:latin typeface="Trebuchet MS" panose="020B0703020202090204" pitchFamily="34" charset="0"/>
              </a:rPr>
              <a:t>Chez une patiente en travail, quels signes cliniques permettent de prédire un accouchement imminent ?</a:t>
            </a:r>
          </a:p>
        </p:txBody>
      </p:sp>
      <p:pic>
        <p:nvPicPr>
          <p:cNvPr id="1026" name="Picture 2" descr="Green check mark icon. tick symbol in green color, vector illustration. •  autocollants murales oui, web, voter | myloview.fr">
            <a:extLst>
              <a:ext uri="{FF2B5EF4-FFF2-40B4-BE49-F238E27FC236}">
                <a16:creationId xmlns:a16="http://schemas.microsoft.com/office/drawing/2014/main" id="{45609006-03EF-9D89-FF31-484D9B04C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879849"/>
            <a:ext cx="765175" cy="765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 Symbole De Croix-Rouge, Icône En Tant Que Suppression, Enlèvent,  échec-échec Ou Incorr Illustration de Vecteur - Illustration du repère,  concept: 89999776">
            <a:extLst>
              <a:ext uri="{FF2B5EF4-FFF2-40B4-BE49-F238E27FC236}">
                <a16:creationId xmlns:a16="http://schemas.microsoft.com/office/drawing/2014/main" id="{267B7408-6BD5-054D-C8E5-A6A3946AE7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896" y="4176464"/>
            <a:ext cx="548680" cy="54868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77D3D0BC-0708-CBA0-1F7B-F5F2F604536C}"/>
              </a:ext>
            </a:extLst>
          </p:cNvPr>
          <p:cNvPicPr>
            <a:picLocks noChangeAspect="1"/>
          </p:cNvPicPr>
          <p:nvPr/>
        </p:nvPicPr>
        <p:blipFill>
          <a:blip r:embed="rId5"/>
          <a:stretch>
            <a:fillRect/>
          </a:stretch>
        </p:blipFill>
        <p:spPr>
          <a:xfrm>
            <a:off x="5156200" y="3645024"/>
            <a:ext cx="3987800" cy="355600"/>
          </a:xfrm>
          <a:prstGeom prst="rect">
            <a:avLst/>
          </a:prstGeom>
        </p:spPr>
      </p:pic>
    </p:spTree>
    <p:extLst>
      <p:ext uri="{BB962C8B-B14F-4D97-AF65-F5344CB8AC3E}">
        <p14:creationId xmlns:p14="http://schemas.microsoft.com/office/powerpoint/2010/main" val="325680664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4C62DB37-9023-596C-DEB7-D20B400C1E15}"/>
              </a:ext>
            </a:extLst>
          </p:cNvPr>
          <p:cNvPicPr>
            <a:picLocks noGrp="1" noChangeAspect="1"/>
          </p:cNvPicPr>
          <p:nvPr>
            <p:ph idx="1"/>
          </p:nvPr>
        </p:nvPicPr>
        <p:blipFill>
          <a:blip r:embed="rId3"/>
          <a:stretch>
            <a:fillRect/>
          </a:stretch>
        </p:blipFill>
        <p:spPr>
          <a:xfrm>
            <a:off x="179511" y="1498581"/>
            <a:ext cx="3948239" cy="3191770"/>
          </a:xfrm>
        </p:spPr>
      </p:pic>
      <p:sp>
        <p:nvSpPr>
          <p:cNvPr id="4" name="Espace réservé du numéro de diapositive 3">
            <a:extLst>
              <a:ext uri="{FF2B5EF4-FFF2-40B4-BE49-F238E27FC236}">
                <a16:creationId xmlns:a16="http://schemas.microsoft.com/office/drawing/2014/main" id="{55B14888-EB25-4B47-F81D-B99E42E3D46D}"/>
              </a:ext>
            </a:extLst>
          </p:cNvPr>
          <p:cNvSpPr>
            <a:spLocks noGrp="1"/>
          </p:cNvSpPr>
          <p:nvPr>
            <p:ph type="sldNum" sz="quarter" idx="12"/>
          </p:nvPr>
        </p:nvSpPr>
        <p:spPr/>
        <p:txBody>
          <a:bodyPr/>
          <a:lstStyle/>
          <a:p>
            <a:fld id="{1E9338B7-B3C0-9E4E-A9D7-3CEA9409064A}" type="slidenum">
              <a:rPr lang="fr-FR" altLang="fr-FR" smtClean="0"/>
              <a:pPr/>
              <a:t>5</a:t>
            </a:fld>
            <a:endParaRPr lang="fr-FR" altLang="fr-FR"/>
          </a:p>
        </p:txBody>
      </p:sp>
      <p:sp>
        <p:nvSpPr>
          <p:cNvPr id="5" name="Titre 1">
            <a:extLst>
              <a:ext uri="{FF2B5EF4-FFF2-40B4-BE49-F238E27FC236}">
                <a16:creationId xmlns:a16="http://schemas.microsoft.com/office/drawing/2014/main" id="{0A9D116B-64D2-E191-CCB0-7CC6EE434FD2}"/>
              </a:ext>
            </a:extLst>
          </p:cNvPr>
          <p:cNvSpPr>
            <a:spLocks noGrp="1"/>
          </p:cNvSpPr>
          <p:nvPr>
            <p:ph type="title"/>
          </p:nvPr>
        </p:nvSpPr>
        <p:spPr>
          <a:xfrm>
            <a:off x="2627313" y="0"/>
            <a:ext cx="6192837" cy="765175"/>
          </a:xfrm>
        </p:spPr>
        <p:txBody>
          <a:bodyPr/>
          <a:lstStyle/>
          <a:p>
            <a:r>
              <a:rPr lang="fr-FR" dirty="0"/>
              <a:t>Accouchement imminent</a:t>
            </a:r>
          </a:p>
        </p:txBody>
      </p:sp>
      <p:pic>
        <p:nvPicPr>
          <p:cNvPr id="10" name="Image 9">
            <a:extLst>
              <a:ext uri="{FF2B5EF4-FFF2-40B4-BE49-F238E27FC236}">
                <a16:creationId xmlns:a16="http://schemas.microsoft.com/office/drawing/2014/main" id="{6217AC3F-7BE0-B316-805E-E78B8C410004}"/>
              </a:ext>
            </a:extLst>
          </p:cNvPr>
          <p:cNvPicPr>
            <a:picLocks noChangeAspect="1"/>
          </p:cNvPicPr>
          <p:nvPr/>
        </p:nvPicPr>
        <p:blipFill>
          <a:blip r:embed="rId4"/>
          <a:stretch>
            <a:fillRect/>
          </a:stretch>
        </p:blipFill>
        <p:spPr>
          <a:xfrm>
            <a:off x="4116536" y="1498581"/>
            <a:ext cx="4847953" cy="3191770"/>
          </a:xfrm>
          <a:prstGeom prst="rect">
            <a:avLst/>
          </a:prstGeom>
        </p:spPr>
      </p:pic>
      <p:sp>
        <p:nvSpPr>
          <p:cNvPr id="11" name="Rectangle 10">
            <a:extLst>
              <a:ext uri="{FF2B5EF4-FFF2-40B4-BE49-F238E27FC236}">
                <a16:creationId xmlns:a16="http://schemas.microsoft.com/office/drawing/2014/main" id="{E6C36B52-7233-42AB-AFDA-F97F44EA7956}"/>
              </a:ext>
            </a:extLst>
          </p:cNvPr>
          <p:cNvSpPr/>
          <p:nvPr/>
        </p:nvSpPr>
        <p:spPr>
          <a:xfrm>
            <a:off x="179512" y="5818652"/>
            <a:ext cx="7698652" cy="738664"/>
          </a:xfrm>
          <a:prstGeom prst="rect">
            <a:avLst/>
          </a:prstGeom>
        </p:spPr>
        <p:txBody>
          <a:bodyPr wrap="square">
            <a:spAutoFit/>
          </a:bodyPr>
          <a:lstStyle/>
          <a:p>
            <a:r>
              <a:rPr lang="fr-FR" sz="1400" dirty="0">
                <a:latin typeface="Avenir Book" panose="02000503020000020003" pitchFamily="2" charset="0"/>
              </a:rPr>
              <a:t>﻿Malinas Y. L’appel d’urgence en obstétrique. La revue des SAMU. 1982 ; 8 : 281-2.</a:t>
            </a:r>
          </a:p>
          <a:p>
            <a:r>
              <a:rPr lang="fr-FR" sz="1400" dirty="0">
                <a:latin typeface="Avenir Book" panose="02000503020000020003" pitchFamily="2" charset="0"/>
              </a:rPr>
              <a:t>﻿Berthier F, </a:t>
            </a:r>
            <a:r>
              <a:rPr lang="fr-FR" sz="1400" dirty="0" err="1">
                <a:latin typeface="Avenir Book" panose="02000503020000020003" pitchFamily="2" charset="0"/>
              </a:rPr>
              <a:t>Branger</a:t>
            </a:r>
            <a:r>
              <a:rPr lang="fr-FR" sz="1400" dirty="0">
                <a:latin typeface="Avenir Book" panose="02000503020000020003" pitchFamily="2" charset="0"/>
              </a:rPr>
              <a:t> B, Lapostolle F, et al. Score </a:t>
            </a:r>
            <a:r>
              <a:rPr lang="fr-FR" sz="1400" dirty="0" err="1">
                <a:latin typeface="Avenir Book" panose="02000503020000020003" pitchFamily="2" charset="0"/>
              </a:rPr>
              <a:t>predicting</a:t>
            </a:r>
            <a:r>
              <a:rPr lang="fr-FR" sz="1400" dirty="0">
                <a:latin typeface="Avenir Book" panose="02000503020000020003" pitchFamily="2" charset="0"/>
              </a:rPr>
              <a:t> imminent </a:t>
            </a:r>
            <a:r>
              <a:rPr lang="fr-FR" sz="1400" dirty="0" err="1">
                <a:latin typeface="Avenir Book" panose="02000503020000020003" pitchFamily="2" charset="0"/>
              </a:rPr>
              <a:t>delivery</a:t>
            </a:r>
            <a:r>
              <a:rPr lang="fr-FR" sz="1400" dirty="0">
                <a:latin typeface="Avenir Book" panose="02000503020000020003" pitchFamily="2" charset="0"/>
              </a:rPr>
              <a:t> in </a:t>
            </a:r>
            <a:r>
              <a:rPr lang="fr-FR" sz="1400" dirty="0" err="1">
                <a:latin typeface="Avenir Book" panose="02000503020000020003" pitchFamily="2" charset="0"/>
              </a:rPr>
              <a:t>pregnant</a:t>
            </a:r>
            <a:r>
              <a:rPr lang="fr-FR" sz="1400" dirty="0">
                <a:latin typeface="Avenir Book" panose="02000503020000020003" pitchFamily="2" charset="0"/>
              </a:rPr>
              <a:t> </a:t>
            </a:r>
            <a:r>
              <a:rPr lang="fr-FR" sz="1400" dirty="0" err="1">
                <a:latin typeface="Avenir Book" panose="02000503020000020003" pitchFamily="2" charset="0"/>
              </a:rPr>
              <a:t>women</a:t>
            </a:r>
            <a:r>
              <a:rPr lang="fr-FR" sz="1400" dirty="0">
                <a:latin typeface="Avenir Book" panose="02000503020000020003" pitchFamily="2" charset="0"/>
              </a:rPr>
              <a:t> </a:t>
            </a:r>
            <a:r>
              <a:rPr lang="fr-FR" sz="1400" dirty="0" err="1">
                <a:latin typeface="Avenir Book" panose="02000503020000020003" pitchFamily="2" charset="0"/>
              </a:rPr>
              <a:t>calling</a:t>
            </a:r>
            <a:r>
              <a:rPr lang="fr-FR" sz="1400" dirty="0">
                <a:latin typeface="Avenir Book" panose="02000503020000020003" pitchFamily="2" charset="0"/>
              </a:rPr>
              <a:t> the emergency </a:t>
            </a:r>
            <a:r>
              <a:rPr lang="fr-FR" sz="1400" dirty="0" err="1">
                <a:latin typeface="Avenir Book" panose="02000503020000020003" pitchFamily="2" charset="0"/>
              </a:rPr>
              <a:t>medical</a:t>
            </a:r>
            <a:r>
              <a:rPr lang="fr-FR" sz="1400" dirty="0">
                <a:latin typeface="Avenir Book" panose="02000503020000020003" pitchFamily="2" charset="0"/>
              </a:rPr>
              <a:t> service. </a:t>
            </a:r>
            <a:r>
              <a:rPr lang="fr-FR" sz="1400" dirty="0" err="1">
                <a:latin typeface="Avenir Book" panose="02000503020000020003" pitchFamily="2" charset="0"/>
              </a:rPr>
              <a:t>Eur</a:t>
            </a:r>
            <a:r>
              <a:rPr lang="fr-FR" sz="1400" dirty="0">
                <a:latin typeface="Avenir Book" panose="02000503020000020003" pitchFamily="2" charset="0"/>
              </a:rPr>
              <a:t> J </a:t>
            </a:r>
            <a:r>
              <a:rPr lang="fr-FR" sz="1400" dirty="0" err="1">
                <a:latin typeface="Avenir Book" panose="02000503020000020003" pitchFamily="2" charset="0"/>
              </a:rPr>
              <a:t>Emerg</a:t>
            </a:r>
            <a:r>
              <a:rPr lang="fr-FR" sz="1400" dirty="0">
                <a:latin typeface="Avenir Book" panose="02000503020000020003" pitchFamily="2" charset="0"/>
              </a:rPr>
              <a:t> Med 2009; 16: 14–22.</a:t>
            </a:r>
          </a:p>
        </p:txBody>
      </p:sp>
    </p:spTree>
    <p:extLst>
      <p:ext uri="{BB962C8B-B14F-4D97-AF65-F5344CB8AC3E}">
        <p14:creationId xmlns:p14="http://schemas.microsoft.com/office/powerpoint/2010/main" val="148009710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0C05D0E-C01A-8667-258D-7E448A65D280}"/>
              </a:ext>
            </a:extLst>
          </p:cNvPr>
          <p:cNvSpPr>
            <a:spLocks noGrp="1"/>
          </p:cNvSpPr>
          <p:nvPr>
            <p:ph idx="1"/>
          </p:nvPr>
        </p:nvSpPr>
        <p:spPr>
          <a:xfrm>
            <a:off x="318293" y="1700796"/>
            <a:ext cx="8507413" cy="3777515"/>
          </a:xfrm>
        </p:spPr>
        <p:txBody>
          <a:bodyPr/>
          <a:lstStyle/>
          <a:p>
            <a:r>
              <a:rPr lang="fr-FR" dirty="0">
                <a:latin typeface="Avenir Book" panose="02000503020000020003" pitchFamily="2" charset="0"/>
              </a:rPr>
              <a:t>Réaliser un </a:t>
            </a:r>
            <a:r>
              <a:rPr lang="fr-FR" b="1" dirty="0">
                <a:latin typeface="Avenir Book" panose="02000503020000020003" pitchFamily="2" charset="0"/>
              </a:rPr>
              <a:t>TV</a:t>
            </a:r>
            <a:r>
              <a:rPr lang="fr-FR" dirty="0">
                <a:latin typeface="Avenir Book" panose="02000503020000020003" pitchFamily="2" charset="0"/>
              </a:rPr>
              <a:t> pour orienter au mieux la parturiente (maternité ou accouchement sur place)</a:t>
            </a:r>
          </a:p>
        </p:txBody>
      </p:sp>
      <p:sp>
        <p:nvSpPr>
          <p:cNvPr id="4" name="Espace réservé du numéro de diapositive 3">
            <a:extLst>
              <a:ext uri="{FF2B5EF4-FFF2-40B4-BE49-F238E27FC236}">
                <a16:creationId xmlns:a16="http://schemas.microsoft.com/office/drawing/2014/main" id="{D35CD676-6488-9B4B-9FB5-1AEFDD8FCA25}"/>
              </a:ext>
            </a:extLst>
          </p:cNvPr>
          <p:cNvSpPr>
            <a:spLocks noGrp="1"/>
          </p:cNvSpPr>
          <p:nvPr>
            <p:ph type="sldNum" sz="quarter" idx="12"/>
          </p:nvPr>
        </p:nvSpPr>
        <p:spPr/>
        <p:txBody>
          <a:bodyPr/>
          <a:lstStyle/>
          <a:p>
            <a:fld id="{1E9338B7-B3C0-9E4E-A9D7-3CEA9409064A}" type="slidenum">
              <a:rPr lang="fr-FR" altLang="fr-FR" smtClean="0"/>
              <a:pPr/>
              <a:t>6</a:t>
            </a:fld>
            <a:endParaRPr lang="fr-FR" altLang="fr-FR"/>
          </a:p>
        </p:txBody>
      </p:sp>
      <p:sp>
        <p:nvSpPr>
          <p:cNvPr id="5" name="Titre 1">
            <a:extLst>
              <a:ext uri="{FF2B5EF4-FFF2-40B4-BE49-F238E27FC236}">
                <a16:creationId xmlns:a16="http://schemas.microsoft.com/office/drawing/2014/main" id="{85EC1CAA-1634-1E40-6BC1-0B07CFEAE55A}"/>
              </a:ext>
            </a:extLst>
          </p:cNvPr>
          <p:cNvSpPr>
            <a:spLocks noGrp="1"/>
          </p:cNvSpPr>
          <p:nvPr>
            <p:ph type="title"/>
          </p:nvPr>
        </p:nvSpPr>
        <p:spPr>
          <a:xfrm>
            <a:off x="2627313" y="0"/>
            <a:ext cx="6192837" cy="765175"/>
          </a:xfrm>
        </p:spPr>
        <p:txBody>
          <a:bodyPr/>
          <a:lstStyle/>
          <a:p>
            <a:r>
              <a:rPr lang="fr-FR" dirty="0"/>
              <a:t>Accouchement imminent</a:t>
            </a:r>
          </a:p>
        </p:txBody>
      </p:sp>
      <p:pic>
        <p:nvPicPr>
          <p:cNvPr id="9" name="Image 8">
            <a:extLst>
              <a:ext uri="{FF2B5EF4-FFF2-40B4-BE49-F238E27FC236}">
                <a16:creationId xmlns:a16="http://schemas.microsoft.com/office/drawing/2014/main" id="{9788E449-C8C8-181B-7051-C320CD009D38}"/>
              </a:ext>
            </a:extLst>
          </p:cNvPr>
          <p:cNvPicPr>
            <a:picLocks noChangeAspect="1"/>
          </p:cNvPicPr>
          <p:nvPr/>
        </p:nvPicPr>
        <p:blipFill>
          <a:blip r:embed="rId3"/>
          <a:stretch>
            <a:fillRect/>
          </a:stretch>
        </p:blipFill>
        <p:spPr>
          <a:xfrm>
            <a:off x="318293" y="2847710"/>
            <a:ext cx="7535921" cy="3566222"/>
          </a:xfrm>
          <a:prstGeom prst="rect">
            <a:avLst/>
          </a:prstGeom>
        </p:spPr>
      </p:pic>
      <p:pic>
        <p:nvPicPr>
          <p:cNvPr id="10" name="Image 9">
            <a:extLst>
              <a:ext uri="{FF2B5EF4-FFF2-40B4-BE49-F238E27FC236}">
                <a16:creationId xmlns:a16="http://schemas.microsoft.com/office/drawing/2014/main" id="{892E8DD7-D9B2-7D71-0A85-52D0ED6B2A8C}"/>
              </a:ext>
            </a:extLst>
          </p:cNvPr>
          <p:cNvPicPr>
            <a:picLocks noChangeAspect="1"/>
          </p:cNvPicPr>
          <p:nvPr/>
        </p:nvPicPr>
        <p:blipFill>
          <a:blip r:embed="rId4"/>
          <a:stretch>
            <a:fillRect/>
          </a:stretch>
        </p:blipFill>
        <p:spPr>
          <a:xfrm>
            <a:off x="5156200" y="2204864"/>
            <a:ext cx="3987800" cy="355600"/>
          </a:xfrm>
          <a:prstGeom prst="rect">
            <a:avLst/>
          </a:prstGeom>
        </p:spPr>
      </p:pic>
    </p:spTree>
    <p:extLst>
      <p:ext uri="{BB962C8B-B14F-4D97-AF65-F5344CB8AC3E}">
        <p14:creationId xmlns:p14="http://schemas.microsoft.com/office/powerpoint/2010/main" val="69818947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B14095E-1B60-A71E-BCB9-B1F81A95815A}"/>
              </a:ext>
            </a:extLst>
          </p:cNvPr>
          <p:cNvSpPr>
            <a:spLocks noGrp="1"/>
          </p:cNvSpPr>
          <p:nvPr>
            <p:ph idx="1"/>
          </p:nvPr>
        </p:nvSpPr>
        <p:spPr>
          <a:xfrm>
            <a:off x="323850" y="2708920"/>
            <a:ext cx="8507413" cy="3456930"/>
          </a:xfrm>
        </p:spPr>
        <p:txBody>
          <a:bodyPr/>
          <a:lstStyle/>
          <a:p>
            <a:r>
              <a:rPr lang="fr-FR" dirty="0">
                <a:latin typeface="Avenir Book" panose="02000503020000020003" pitchFamily="2" charset="0"/>
              </a:rPr>
              <a:t>﻿Le médecin choisis avec la patiente la position dans laquelle ils sont tous les deux le plus à l’aise. </a:t>
            </a:r>
          </a:p>
          <a:p>
            <a:endParaRPr lang="fr-FR" dirty="0">
              <a:latin typeface="Avenir Book" panose="02000503020000020003" pitchFamily="2" charset="0"/>
            </a:endParaRPr>
          </a:p>
          <a:p>
            <a:r>
              <a:rPr lang="fr-FR" dirty="0">
                <a:latin typeface="Avenir Book" panose="02000503020000020003" pitchFamily="2" charset="0"/>
              </a:rPr>
              <a:t>﻿Avoir la possibilité d’installer rapidement la patiente dans une position compatible avec la </a:t>
            </a:r>
            <a:r>
              <a:rPr lang="fr-FR" b="1" dirty="0">
                <a:latin typeface="Avenir Book" panose="02000503020000020003" pitchFamily="2" charset="0"/>
              </a:rPr>
              <a:t>manœuvre de Mc Roberts + pression sus-pubienne + ﻿abaisser la tête fœtale dans l’axe ombilico-coccygien.</a:t>
            </a:r>
            <a:endParaRPr lang="fr-FR" dirty="0">
              <a:latin typeface="Avenir Book" panose="02000503020000020003" pitchFamily="2" charset="0"/>
            </a:endParaRPr>
          </a:p>
        </p:txBody>
      </p:sp>
      <p:sp>
        <p:nvSpPr>
          <p:cNvPr id="4" name="Espace réservé du numéro de diapositive 3">
            <a:extLst>
              <a:ext uri="{FF2B5EF4-FFF2-40B4-BE49-F238E27FC236}">
                <a16:creationId xmlns:a16="http://schemas.microsoft.com/office/drawing/2014/main" id="{C3D76D5C-8923-94AE-5E9F-96296488D87C}"/>
              </a:ext>
            </a:extLst>
          </p:cNvPr>
          <p:cNvSpPr>
            <a:spLocks noGrp="1"/>
          </p:cNvSpPr>
          <p:nvPr>
            <p:ph type="sldNum" sz="quarter" idx="12"/>
          </p:nvPr>
        </p:nvSpPr>
        <p:spPr/>
        <p:txBody>
          <a:bodyPr/>
          <a:lstStyle/>
          <a:p>
            <a:fld id="{1E9338B7-B3C0-9E4E-A9D7-3CEA9409064A}" type="slidenum">
              <a:rPr lang="fr-FR" altLang="fr-FR" smtClean="0"/>
              <a:pPr/>
              <a:t>7</a:t>
            </a:fld>
            <a:endParaRPr lang="fr-FR" altLang="fr-FR"/>
          </a:p>
        </p:txBody>
      </p:sp>
      <p:sp>
        <p:nvSpPr>
          <p:cNvPr id="5" name="Titre 1">
            <a:extLst>
              <a:ext uri="{FF2B5EF4-FFF2-40B4-BE49-F238E27FC236}">
                <a16:creationId xmlns:a16="http://schemas.microsoft.com/office/drawing/2014/main" id="{6F2B645D-FC4F-7F94-BF4F-F7507480CDE2}"/>
              </a:ext>
            </a:extLst>
          </p:cNvPr>
          <p:cNvSpPr>
            <a:spLocks noGrp="1"/>
          </p:cNvSpPr>
          <p:nvPr>
            <p:ph type="title"/>
          </p:nvPr>
        </p:nvSpPr>
        <p:spPr>
          <a:xfrm>
            <a:off x="2627313" y="0"/>
            <a:ext cx="6192837" cy="765175"/>
          </a:xfrm>
        </p:spPr>
        <p:txBody>
          <a:bodyPr/>
          <a:lstStyle/>
          <a:p>
            <a:r>
              <a:rPr lang="fr-FR" dirty="0"/>
              <a:t>Accouchement imminent</a:t>
            </a:r>
          </a:p>
        </p:txBody>
      </p:sp>
      <p:sp>
        <p:nvSpPr>
          <p:cNvPr id="6" name="Rectangle 5">
            <a:extLst>
              <a:ext uri="{FF2B5EF4-FFF2-40B4-BE49-F238E27FC236}">
                <a16:creationId xmlns:a16="http://schemas.microsoft.com/office/drawing/2014/main" id="{542894E3-64BE-0EF7-572E-365A90AB77A3}"/>
              </a:ext>
            </a:extLst>
          </p:cNvPr>
          <p:cNvSpPr/>
          <p:nvPr/>
        </p:nvSpPr>
        <p:spPr>
          <a:xfrm>
            <a:off x="0" y="1412776"/>
            <a:ext cx="9144000" cy="1200329"/>
          </a:xfrm>
          <a:prstGeom prst="rect">
            <a:avLst/>
          </a:prstGeom>
        </p:spPr>
        <p:txBody>
          <a:bodyPr wrap="square">
            <a:spAutoFit/>
          </a:bodyPr>
          <a:lstStyle/>
          <a:p>
            <a:r>
              <a:rPr lang="fr-FR" dirty="0"/>
              <a:t>﻿</a:t>
            </a:r>
            <a:r>
              <a:rPr lang="fr-FR" sz="2400" b="1" dirty="0">
                <a:solidFill>
                  <a:srgbClr val="39A9DC"/>
                </a:solidFill>
                <a:latin typeface="Trebuchet MS" panose="020B0703020202090204" pitchFamily="34" charset="0"/>
              </a:rPr>
              <a:t>En cas d’accouchement hors structure spécialisée, existe-t-il une installation de la femme enceinte permettant de réduire le risque de dystocie des épaules ?</a:t>
            </a:r>
          </a:p>
        </p:txBody>
      </p:sp>
      <p:sp>
        <p:nvSpPr>
          <p:cNvPr id="7" name="Rectangle 6">
            <a:extLst>
              <a:ext uri="{FF2B5EF4-FFF2-40B4-BE49-F238E27FC236}">
                <a16:creationId xmlns:a16="http://schemas.microsoft.com/office/drawing/2014/main" id="{EAA276B2-DB70-D26B-F8C1-36C9C9B00946}"/>
              </a:ext>
            </a:extLst>
          </p:cNvPr>
          <p:cNvSpPr/>
          <p:nvPr/>
        </p:nvSpPr>
        <p:spPr>
          <a:xfrm>
            <a:off x="0" y="5445224"/>
            <a:ext cx="7848872" cy="1200329"/>
          </a:xfrm>
          <a:prstGeom prst="rect">
            <a:avLst/>
          </a:prstGeom>
        </p:spPr>
        <p:txBody>
          <a:bodyPr wrap="square">
            <a:spAutoFit/>
          </a:bodyPr>
          <a:lstStyle/>
          <a:p>
            <a:r>
              <a:rPr lang="fr-FR" sz="1200" dirty="0">
                <a:latin typeface="Avenir Book" panose="02000503020000020003" pitchFamily="2" charset="0"/>
              </a:rPr>
              <a:t>﻿Haute Autorité de Santé. Accouchement normal : accompagnement de la physiologie et interventions médicales. 2017.</a:t>
            </a:r>
          </a:p>
          <a:p>
            <a:r>
              <a:rPr lang="fr-FR" sz="1200" dirty="0">
                <a:latin typeface="Avenir Book" panose="02000503020000020003" pitchFamily="2" charset="0"/>
              </a:rPr>
              <a:t>﻿American </a:t>
            </a:r>
            <a:r>
              <a:rPr lang="fr-FR" sz="1200" dirty="0" err="1">
                <a:latin typeface="Avenir Book" panose="02000503020000020003" pitchFamily="2" charset="0"/>
              </a:rPr>
              <a:t>College</a:t>
            </a:r>
            <a:r>
              <a:rPr lang="fr-FR" sz="1200" dirty="0">
                <a:latin typeface="Avenir Book" panose="02000503020000020003" pitchFamily="2" charset="0"/>
              </a:rPr>
              <a:t> of </a:t>
            </a:r>
            <a:r>
              <a:rPr lang="fr-FR" sz="1200" dirty="0" err="1">
                <a:latin typeface="Avenir Book" panose="02000503020000020003" pitchFamily="2" charset="0"/>
              </a:rPr>
              <a:t>Obstetricians</a:t>
            </a:r>
            <a:r>
              <a:rPr lang="fr-FR" sz="1200" dirty="0">
                <a:latin typeface="Avenir Book" panose="02000503020000020003" pitchFamily="2" charset="0"/>
              </a:rPr>
              <a:t> and </a:t>
            </a:r>
            <a:r>
              <a:rPr lang="fr-FR" sz="1200" dirty="0" err="1">
                <a:latin typeface="Avenir Book" panose="02000503020000020003" pitchFamily="2" charset="0"/>
              </a:rPr>
              <a:t>Gynecologists</a:t>
            </a:r>
            <a:r>
              <a:rPr lang="fr-FR" sz="1200" dirty="0">
                <a:latin typeface="Avenir Book" panose="02000503020000020003" pitchFamily="2" charset="0"/>
              </a:rPr>
              <a:t>. </a:t>
            </a:r>
            <a:r>
              <a:rPr lang="fr-FR" sz="1200" dirty="0" err="1">
                <a:latin typeface="Avenir Book" panose="02000503020000020003" pitchFamily="2" charset="0"/>
              </a:rPr>
              <a:t>Approaches</a:t>
            </a:r>
            <a:r>
              <a:rPr lang="fr-FR" sz="1200" dirty="0">
                <a:latin typeface="Avenir Book" panose="02000503020000020003" pitchFamily="2" charset="0"/>
              </a:rPr>
              <a:t> to </a:t>
            </a:r>
            <a:r>
              <a:rPr lang="fr-FR" sz="1200" dirty="0" err="1">
                <a:latin typeface="Avenir Book" panose="02000503020000020003" pitchFamily="2" charset="0"/>
              </a:rPr>
              <a:t>limit</a:t>
            </a:r>
            <a:r>
              <a:rPr lang="fr-FR" sz="1200" dirty="0">
                <a:latin typeface="Avenir Book" panose="02000503020000020003" pitchFamily="2" charset="0"/>
              </a:rPr>
              <a:t> interventions </a:t>
            </a:r>
            <a:r>
              <a:rPr lang="fr-FR" sz="1200" dirty="0" err="1">
                <a:latin typeface="Avenir Book" panose="02000503020000020003" pitchFamily="2" charset="0"/>
              </a:rPr>
              <a:t>during</a:t>
            </a:r>
            <a:r>
              <a:rPr lang="fr-FR" sz="1200" dirty="0">
                <a:latin typeface="Avenir Book" panose="02000503020000020003" pitchFamily="2" charset="0"/>
              </a:rPr>
              <a:t> </a:t>
            </a:r>
            <a:r>
              <a:rPr lang="fr-FR" sz="1200" dirty="0" err="1">
                <a:latin typeface="Avenir Book" panose="02000503020000020003" pitchFamily="2" charset="0"/>
              </a:rPr>
              <a:t>labor</a:t>
            </a:r>
            <a:r>
              <a:rPr lang="fr-FR" sz="1200" dirty="0">
                <a:latin typeface="Avenir Book" panose="02000503020000020003" pitchFamily="2" charset="0"/>
              </a:rPr>
              <a:t> and </a:t>
            </a:r>
            <a:r>
              <a:rPr lang="fr-FR" sz="1200" dirty="0" err="1">
                <a:latin typeface="Avenir Book" panose="02000503020000020003" pitchFamily="2" charset="0"/>
              </a:rPr>
              <a:t>birth</a:t>
            </a:r>
            <a:r>
              <a:rPr lang="fr-FR" sz="1200" dirty="0">
                <a:latin typeface="Avenir Book" panose="02000503020000020003" pitchFamily="2" charset="0"/>
              </a:rPr>
              <a:t>. </a:t>
            </a:r>
            <a:r>
              <a:rPr lang="fr-FR" sz="1200" dirty="0" err="1">
                <a:latin typeface="Avenir Book" panose="02000503020000020003" pitchFamily="2" charset="0"/>
              </a:rPr>
              <a:t>Committee</a:t>
            </a:r>
            <a:r>
              <a:rPr lang="fr-FR" sz="1200" dirty="0">
                <a:latin typeface="Avenir Book" panose="02000503020000020003" pitchFamily="2" charset="0"/>
              </a:rPr>
              <a:t> opinion N°687. </a:t>
            </a:r>
            <a:r>
              <a:rPr lang="fr-FR" sz="1200" dirty="0" err="1">
                <a:latin typeface="Avenir Book" panose="02000503020000020003" pitchFamily="2" charset="0"/>
              </a:rPr>
              <a:t>Obstet</a:t>
            </a:r>
            <a:r>
              <a:rPr lang="fr-FR" sz="1200" dirty="0">
                <a:latin typeface="Avenir Book" panose="02000503020000020003" pitchFamily="2" charset="0"/>
              </a:rPr>
              <a:t> </a:t>
            </a:r>
            <a:r>
              <a:rPr lang="fr-FR" sz="1200" dirty="0" err="1">
                <a:latin typeface="Avenir Book" panose="02000503020000020003" pitchFamily="2" charset="0"/>
              </a:rPr>
              <a:t>Gynecol</a:t>
            </a:r>
            <a:r>
              <a:rPr lang="fr-FR" sz="1200" dirty="0">
                <a:latin typeface="Avenir Book" panose="02000503020000020003" pitchFamily="2" charset="0"/>
              </a:rPr>
              <a:t> 2017;129</a:t>
            </a:r>
          </a:p>
          <a:p>
            <a:r>
              <a:rPr lang="fr-FR" sz="1200" dirty="0">
                <a:latin typeface="Avenir Book" panose="02000503020000020003" pitchFamily="2" charset="0"/>
              </a:rPr>
              <a:t>﻿Schmitz T. Modalités de l'accouchement dans la prévention de la dystocie des épaules en cas de facteurs de risque identifiés. J </a:t>
            </a:r>
            <a:r>
              <a:rPr lang="fr-FR" sz="1200" dirty="0" err="1">
                <a:latin typeface="Avenir Book" panose="02000503020000020003" pitchFamily="2" charset="0"/>
              </a:rPr>
              <a:t>Gynecol</a:t>
            </a:r>
            <a:r>
              <a:rPr lang="fr-FR" sz="1200" dirty="0">
                <a:latin typeface="Avenir Book" panose="02000503020000020003" pitchFamily="2" charset="0"/>
              </a:rPr>
              <a:t> </a:t>
            </a:r>
            <a:r>
              <a:rPr lang="fr-FR" sz="1200" dirty="0" err="1">
                <a:latin typeface="Avenir Book" panose="02000503020000020003" pitchFamily="2" charset="0"/>
              </a:rPr>
              <a:t>Obstet</a:t>
            </a:r>
            <a:r>
              <a:rPr lang="fr-FR" sz="1200" dirty="0">
                <a:latin typeface="Avenir Book" panose="02000503020000020003" pitchFamily="2" charset="0"/>
              </a:rPr>
              <a:t> Biol </a:t>
            </a:r>
            <a:r>
              <a:rPr lang="fr-FR" sz="1200" dirty="0" err="1">
                <a:latin typeface="Avenir Book" panose="02000503020000020003" pitchFamily="2" charset="0"/>
              </a:rPr>
              <a:t>Reprod</a:t>
            </a:r>
            <a:r>
              <a:rPr lang="fr-FR" sz="1200" dirty="0">
                <a:latin typeface="Avenir Book" panose="02000503020000020003" pitchFamily="2" charset="0"/>
              </a:rPr>
              <a:t> (Paris). 2015;44(10):1261-1271.</a:t>
            </a:r>
          </a:p>
        </p:txBody>
      </p:sp>
      <p:pic>
        <p:nvPicPr>
          <p:cNvPr id="10" name="Image 9">
            <a:extLst>
              <a:ext uri="{FF2B5EF4-FFF2-40B4-BE49-F238E27FC236}">
                <a16:creationId xmlns:a16="http://schemas.microsoft.com/office/drawing/2014/main" id="{39758CA9-BDAE-D7D2-9032-D6A1EEBD5988}"/>
              </a:ext>
            </a:extLst>
          </p:cNvPr>
          <p:cNvPicPr>
            <a:picLocks noChangeAspect="1"/>
          </p:cNvPicPr>
          <p:nvPr/>
        </p:nvPicPr>
        <p:blipFill>
          <a:blip r:embed="rId3"/>
          <a:stretch>
            <a:fillRect/>
          </a:stretch>
        </p:blipFill>
        <p:spPr>
          <a:xfrm>
            <a:off x="5156200" y="3212976"/>
            <a:ext cx="3987800" cy="355600"/>
          </a:xfrm>
          <a:prstGeom prst="rect">
            <a:avLst/>
          </a:prstGeom>
        </p:spPr>
      </p:pic>
      <p:pic>
        <p:nvPicPr>
          <p:cNvPr id="11" name="Image 10">
            <a:extLst>
              <a:ext uri="{FF2B5EF4-FFF2-40B4-BE49-F238E27FC236}">
                <a16:creationId xmlns:a16="http://schemas.microsoft.com/office/drawing/2014/main" id="{B42E2059-5FBE-BB16-FFE3-6C7FC22BFFFF}"/>
              </a:ext>
            </a:extLst>
          </p:cNvPr>
          <p:cNvPicPr>
            <a:picLocks noChangeAspect="1"/>
          </p:cNvPicPr>
          <p:nvPr/>
        </p:nvPicPr>
        <p:blipFill>
          <a:blip r:embed="rId3"/>
          <a:stretch>
            <a:fillRect/>
          </a:stretch>
        </p:blipFill>
        <p:spPr>
          <a:xfrm>
            <a:off x="5156200" y="4801592"/>
            <a:ext cx="3987800" cy="355600"/>
          </a:xfrm>
          <a:prstGeom prst="rect">
            <a:avLst/>
          </a:prstGeom>
        </p:spPr>
      </p:pic>
    </p:spTree>
    <p:extLst>
      <p:ext uri="{BB962C8B-B14F-4D97-AF65-F5344CB8AC3E}">
        <p14:creationId xmlns:p14="http://schemas.microsoft.com/office/powerpoint/2010/main" val="171287244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A672158-94D9-A982-2F55-12964269090C}"/>
              </a:ext>
            </a:extLst>
          </p:cNvPr>
          <p:cNvSpPr>
            <a:spLocks noGrp="1"/>
          </p:cNvSpPr>
          <p:nvPr>
            <p:ph idx="1"/>
          </p:nvPr>
        </p:nvSpPr>
        <p:spPr>
          <a:xfrm>
            <a:off x="323850" y="2613104"/>
            <a:ext cx="8507413" cy="3552745"/>
          </a:xfrm>
        </p:spPr>
        <p:txBody>
          <a:bodyPr/>
          <a:lstStyle/>
          <a:p>
            <a:r>
              <a:rPr lang="fr-FR" dirty="0">
                <a:latin typeface="Avenir Book" panose="02000503020000020003" pitchFamily="2" charset="0"/>
              </a:rPr>
              <a:t>﻿Pas réaliser d’épisiotomie systématiquement</a:t>
            </a:r>
          </a:p>
          <a:p>
            <a:endParaRPr lang="fr-FR" dirty="0">
              <a:latin typeface="Avenir Book" panose="02000503020000020003" pitchFamily="2" charset="0"/>
            </a:endParaRPr>
          </a:p>
          <a:p>
            <a:endParaRPr lang="fr-FR" dirty="0">
              <a:latin typeface="Avenir Book" panose="02000503020000020003" pitchFamily="2" charset="0"/>
            </a:endParaRPr>
          </a:p>
          <a:p>
            <a:r>
              <a:rPr lang="fr-FR" dirty="0">
                <a:latin typeface="Avenir Book" panose="02000503020000020003" pitchFamily="2" charset="0"/>
              </a:rPr>
              <a:t>Risque hémorragique pouvant compliquer le PEC préhospitalière</a:t>
            </a:r>
          </a:p>
          <a:p>
            <a:endParaRPr lang="fr-FR" dirty="0">
              <a:latin typeface="Avenir Book" panose="02000503020000020003" pitchFamily="2" charset="0"/>
            </a:endParaRPr>
          </a:p>
          <a:p>
            <a:endParaRPr lang="fr-FR" dirty="0">
              <a:latin typeface="Avenir Book" panose="02000503020000020003" pitchFamily="2" charset="0"/>
            </a:endParaRPr>
          </a:p>
          <a:p>
            <a:endParaRPr lang="fr-FR" dirty="0">
              <a:latin typeface="Avenir Book" panose="02000503020000020003" pitchFamily="2" charset="0"/>
            </a:endParaRPr>
          </a:p>
          <a:p>
            <a:endParaRPr lang="fr-FR" dirty="0">
              <a:latin typeface="Avenir Book" panose="02000503020000020003" pitchFamily="2" charset="0"/>
            </a:endParaRPr>
          </a:p>
          <a:p>
            <a:pPr marL="0" indent="0">
              <a:buNone/>
            </a:pPr>
            <a:r>
              <a:rPr lang="fr-FR" sz="1400" dirty="0">
                <a:latin typeface="Avenir Book" panose="02000503020000020003" pitchFamily="2" charset="0"/>
              </a:rPr>
              <a:t>HAS 2017. Accouchement normal : accompagnement de la physiologie et interventions médicales</a:t>
            </a:r>
          </a:p>
        </p:txBody>
      </p:sp>
      <p:sp>
        <p:nvSpPr>
          <p:cNvPr id="4" name="Espace réservé du numéro de diapositive 3">
            <a:extLst>
              <a:ext uri="{FF2B5EF4-FFF2-40B4-BE49-F238E27FC236}">
                <a16:creationId xmlns:a16="http://schemas.microsoft.com/office/drawing/2014/main" id="{ACD4FFBD-D594-375A-8726-183923492AE2}"/>
              </a:ext>
            </a:extLst>
          </p:cNvPr>
          <p:cNvSpPr>
            <a:spLocks noGrp="1"/>
          </p:cNvSpPr>
          <p:nvPr>
            <p:ph type="sldNum" sz="quarter" idx="12"/>
          </p:nvPr>
        </p:nvSpPr>
        <p:spPr/>
        <p:txBody>
          <a:bodyPr/>
          <a:lstStyle/>
          <a:p>
            <a:fld id="{1E9338B7-B3C0-9E4E-A9D7-3CEA9409064A}" type="slidenum">
              <a:rPr lang="fr-FR" altLang="fr-FR" smtClean="0"/>
              <a:pPr/>
              <a:t>8</a:t>
            </a:fld>
            <a:endParaRPr lang="fr-FR" altLang="fr-FR"/>
          </a:p>
        </p:txBody>
      </p:sp>
      <p:sp>
        <p:nvSpPr>
          <p:cNvPr id="6" name="Rectangle 5">
            <a:extLst>
              <a:ext uri="{FF2B5EF4-FFF2-40B4-BE49-F238E27FC236}">
                <a16:creationId xmlns:a16="http://schemas.microsoft.com/office/drawing/2014/main" id="{4B570684-CD70-CAE2-6799-43AD490FFF2B}"/>
              </a:ext>
            </a:extLst>
          </p:cNvPr>
          <p:cNvSpPr/>
          <p:nvPr/>
        </p:nvSpPr>
        <p:spPr>
          <a:xfrm>
            <a:off x="0" y="1412776"/>
            <a:ext cx="9144000" cy="1200329"/>
          </a:xfrm>
          <a:prstGeom prst="rect">
            <a:avLst/>
          </a:prstGeom>
        </p:spPr>
        <p:txBody>
          <a:bodyPr wrap="square">
            <a:spAutoFit/>
          </a:bodyPr>
          <a:lstStyle/>
          <a:p>
            <a:r>
              <a:rPr lang="fr-FR" dirty="0"/>
              <a:t>﻿</a:t>
            </a:r>
            <a:r>
              <a:rPr lang="fr-FR" sz="2400" b="1" dirty="0">
                <a:solidFill>
                  <a:srgbClr val="39A9DC"/>
                </a:solidFill>
                <a:latin typeface="Trebuchet MS" panose="020B0703020202090204" pitchFamily="34" charset="0"/>
              </a:rPr>
              <a:t>En cas d’accouchement hors structure spécialisée, l’épisiotomie diminue-t-elle le risque de lésions obstétricales du sphincter anal ?</a:t>
            </a:r>
          </a:p>
        </p:txBody>
      </p:sp>
      <p:sp>
        <p:nvSpPr>
          <p:cNvPr id="8" name="Titre 1">
            <a:extLst>
              <a:ext uri="{FF2B5EF4-FFF2-40B4-BE49-F238E27FC236}">
                <a16:creationId xmlns:a16="http://schemas.microsoft.com/office/drawing/2014/main" id="{5F07B47C-F3C1-16A4-69D8-2E3C7DCF1575}"/>
              </a:ext>
            </a:extLst>
          </p:cNvPr>
          <p:cNvSpPr>
            <a:spLocks noGrp="1"/>
          </p:cNvSpPr>
          <p:nvPr>
            <p:ph type="title"/>
          </p:nvPr>
        </p:nvSpPr>
        <p:spPr>
          <a:xfrm>
            <a:off x="2627313" y="0"/>
            <a:ext cx="6192837" cy="765175"/>
          </a:xfrm>
        </p:spPr>
        <p:txBody>
          <a:bodyPr/>
          <a:lstStyle/>
          <a:p>
            <a:r>
              <a:rPr lang="fr-FR" dirty="0"/>
              <a:t>Accouchement imminent</a:t>
            </a:r>
          </a:p>
        </p:txBody>
      </p:sp>
      <p:pic>
        <p:nvPicPr>
          <p:cNvPr id="9" name="Image 8">
            <a:extLst>
              <a:ext uri="{FF2B5EF4-FFF2-40B4-BE49-F238E27FC236}">
                <a16:creationId xmlns:a16="http://schemas.microsoft.com/office/drawing/2014/main" id="{BD0C6035-C636-F446-DF39-776B7B1649F5}"/>
              </a:ext>
            </a:extLst>
          </p:cNvPr>
          <p:cNvPicPr>
            <a:picLocks noChangeAspect="1"/>
          </p:cNvPicPr>
          <p:nvPr/>
        </p:nvPicPr>
        <p:blipFill>
          <a:blip r:embed="rId2"/>
          <a:stretch>
            <a:fillRect/>
          </a:stretch>
        </p:blipFill>
        <p:spPr>
          <a:xfrm>
            <a:off x="5156200" y="2996952"/>
            <a:ext cx="3987800" cy="355600"/>
          </a:xfrm>
          <a:prstGeom prst="rect">
            <a:avLst/>
          </a:prstGeom>
        </p:spPr>
      </p:pic>
    </p:spTree>
    <p:extLst>
      <p:ext uri="{BB962C8B-B14F-4D97-AF65-F5344CB8AC3E}">
        <p14:creationId xmlns:p14="http://schemas.microsoft.com/office/powerpoint/2010/main" val="404906759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3AB2C6-83B6-EA89-FB9C-E48C9F193FCD}"/>
              </a:ext>
            </a:extLst>
          </p:cNvPr>
          <p:cNvSpPr>
            <a:spLocks noGrp="1"/>
          </p:cNvSpPr>
          <p:nvPr>
            <p:ph type="title"/>
          </p:nvPr>
        </p:nvSpPr>
        <p:spPr/>
        <p:txBody>
          <a:bodyPr/>
          <a:lstStyle/>
          <a:p>
            <a:r>
              <a:rPr lang="fr-FR" dirty="0"/>
              <a:t>﻿HÉMORRAGIE DU POST-PARTUM (PRÉVENTION ET PRISE EN CHARGE)</a:t>
            </a:r>
          </a:p>
        </p:txBody>
      </p:sp>
      <p:sp>
        <p:nvSpPr>
          <p:cNvPr id="3" name="Espace réservé du contenu 2">
            <a:extLst>
              <a:ext uri="{FF2B5EF4-FFF2-40B4-BE49-F238E27FC236}">
                <a16:creationId xmlns:a16="http://schemas.microsoft.com/office/drawing/2014/main" id="{F2D9F9A7-B677-4104-525A-C8680BB166BD}"/>
              </a:ext>
            </a:extLst>
          </p:cNvPr>
          <p:cNvSpPr>
            <a:spLocks noGrp="1"/>
          </p:cNvSpPr>
          <p:nvPr>
            <p:ph idx="1"/>
          </p:nvPr>
        </p:nvSpPr>
        <p:spPr>
          <a:xfrm>
            <a:off x="323850" y="2685112"/>
            <a:ext cx="8507413" cy="3866946"/>
          </a:xfrm>
        </p:spPr>
        <p:txBody>
          <a:bodyPr/>
          <a:lstStyle/>
          <a:p>
            <a:pPr marL="0" indent="0">
              <a:buNone/>
            </a:pPr>
            <a:endParaRPr lang="fr-FR" dirty="0">
              <a:latin typeface="Avenir Book" panose="02000503020000020003" pitchFamily="2" charset="0"/>
            </a:endParaRPr>
          </a:p>
          <a:p>
            <a:r>
              <a:rPr lang="fr-FR" dirty="0">
                <a:latin typeface="Avenir Book" panose="02000503020000020003" pitchFamily="2" charset="0"/>
              </a:rPr>
              <a:t>﻿Il est recommandé d'administrer </a:t>
            </a:r>
            <a:r>
              <a:rPr lang="fr-FR" b="1" dirty="0">
                <a:latin typeface="Avenir Book" panose="02000503020000020003" pitchFamily="2" charset="0"/>
              </a:rPr>
              <a:t>5 à 10 UI d'oxytocine</a:t>
            </a:r>
            <a:r>
              <a:rPr lang="fr-FR" dirty="0">
                <a:latin typeface="Avenir Book" panose="02000503020000020003" pitchFamily="2" charset="0"/>
              </a:rPr>
              <a:t>, en IVL ou en IM, au dégagement des épaules ou en post-partum immédiat pour réduire l'incidence d'hémorragie du post-partum </a:t>
            </a:r>
          </a:p>
          <a:p>
            <a:endParaRPr lang="fr-FR" dirty="0">
              <a:latin typeface="Avenir Book" panose="02000503020000020003" pitchFamily="2" charset="0"/>
            </a:endParaRPr>
          </a:p>
          <a:p>
            <a:pPr marL="0" indent="0">
              <a:buNone/>
            </a:pPr>
            <a:endParaRPr lang="fr-FR" sz="1400" dirty="0">
              <a:latin typeface="Avenir Book" panose="02000503020000020003" pitchFamily="2" charset="0"/>
            </a:endParaRPr>
          </a:p>
          <a:p>
            <a:pPr marL="0" indent="0">
              <a:buNone/>
            </a:pPr>
            <a:endParaRPr lang="fr-FR" sz="1400" dirty="0">
              <a:latin typeface="Avenir Book" panose="02000503020000020003" pitchFamily="2" charset="0"/>
            </a:endParaRPr>
          </a:p>
          <a:p>
            <a:pPr marL="0" indent="0">
              <a:buNone/>
            </a:pPr>
            <a:endParaRPr lang="fr-FR" sz="1400" dirty="0">
              <a:latin typeface="Avenir Book" panose="02000503020000020003" pitchFamily="2" charset="0"/>
            </a:endParaRPr>
          </a:p>
          <a:p>
            <a:pPr marL="0" indent="0">
              <a:buNone/>
            </a:pPr>
            <a:endParaRPr lang="fr-FR" sz="1400" dirty="0">
              <a:latin typeface="Avenir Book" panose="02000503020000020003" pitchFamily="2" charset="0"/>
            </a:endParaRPr>
          </a:p>
          <a:p>
            <a:pPr marL="0" indent="0">
              <a:buNone/>
            </a:pPr>
            <a:endParaRPr lang="fr-FR" sz="1400" dirty="0">
              <a:latin typeface="Avenir Book" panose="02000503020000020003" pitchFamily="2" charset="0"/>
            </a:endParaRPr>
          </a:p>
          <a:p>
            <a:pPr marL="0" indent="0">
              <a:buNone/>
            </a:pPr>
            <a:r>
              <a:rPr lang="fr-FR" sz="1400" dirty="0" err="1">
                <a:latin typeface="Avenir Book" panose="02000503020000020003" pitchFamily="2" charset="0"/>
              </a:rPr>
              <a:t>S﻿entilhes</a:t>
            </a:r>
            <a:r>
              <a:rPr lang="fr-FR" sz="1400" dirty="0">
                <a:latin typeface="Avenir Book" panose="02000503020000020003" pitchFamily="2" charset="0"/>
              </a:rPr>
              <a:t> L, Vayssière C, Deneux-Tharaux C, Guy Aya A, </a:t>
            </a:r>
            <a:r>
              <a:rPr lang="fr-FR" sz="1400" dirty="0" err="1">
                <a:latin typeface="Avenir Book" panose="02000503020000020003" pitchFamily="2" charset="0"/>
              </a:rPr>
              <a:t>Bayoumeu</a:t>
            </a:r>
            <a:r>
              <a:rPr lang="fr-FR" sz="1400" dirty="0">
                <a:latin typeface="Avenir Book" panose="02000503020000020003" pitchFamily="2" charset="0"/>
              </a:rPr>
              <a:t> F, Bonnet MP, et al. Postpartum </a:t>
            </a:r>
            <a:r>
              <a:rPr lang="fr-FR" sz="1400" dirty="0" err="1">
                <a:latin typeface="Avenir Book" panose="02000503020000020003" pitchFamily="2" charset="0"/>
              </a:rPr>
              <a:t>Hemorrhage</a:t>
            </a:r>
            <a:r>
              <a:rPr lang="fr-FR" sz="1400" dirty="0">
                <a:latin typeface="Avenir Book" panose="02000503020000020003" pitchFamily="2" charset="0"/>
              </a:rPr>
              <a:t>: Guidelines for </a:t>
            </a:r>
            <a:r>
              <a:rPr lang="fr-FR" sz="1400" dirty="0" err="1">
                <a:latin typeface="Avenir Book" panose="02000503020000020003" pitchFamily="2" charset="0"/>
              </a:rPr>
              <a:t>clinical</a:t>
            </a:r>
            <a:r>
              <a:rPr lang="fr-FR" sz="1400" dirty="0">
                <a:latin typeface="Avenir Book" panose="02000503020000020003" pitchFamily="2" charset="0"/>
              </a:rPr>
              <a:t> practice </a:t>
            </a:r>
            <a:r>
              <a:rPr lang="fr-FR" sz="1400" dirty="0" err="1">
                <a:latin typeface="Avenir Book" panose="02000503020000020003" pitchFamily="2" charset="0"/>
              </a:rPr>
              <a:t>from</a:t>
            </a:r>
            <a:r>
              <a:rPr lang="fr-FR" sz="1400" dirty="0">
                <a:latin typeface="Avenir Book" panose="02000503020000020003" pitchFamily="2" charset="0"/>
              </a:rPr>
              <a:t> the French </a:t>
            </a:r>
            <a:r>
              <a:rPr lang="fr-FR" sz="1400" dirty="0" err="1">
                <a:latin typeface="Avenir Book" panose="02000503020000020003" pitchFamily="2" charset="0"/>
              </a:rPr>
              <a:t>College</a:t>
            </a:r>
            <a:r>
              <a:rPr lang="fr-FR" sz="1400" dirty="0">
                <a:latin typeface="Avenir Book" panose="02000503020000020003" pitchFamily="2" charset="0"/>
              </a:rPr>
              <a:t> of </a:t>
            </a:r>
            <a:r>
              <a:rPr lang="fr-FR" sz="1400" dirty="0" err="1">
                <a:latin typeface="Avenir Book" panose="02000503020000020003" pitchFamily="2" charset="0"/>
              </a:rPr>
              <a:t>Gynaecologists</a:t>
            </a:r>
            <a:r>
              <a:rPr lang="fr-FR" sz="1400" dirty="0">
                <a:latin typeface="Avenir Book" panose="02000503020000020003" pitchFamily="2" charset="0"/>
              </a:rPr>
              <a:t> and </a:t>
            </a:r>
            <a:r>
              <a:rPr lang="fr-FR" sz="1400" dirty="0" err="1">
                <a:latin typeface="Avenir Book" panose="02000503020000020003" pitchFamily="2" charset="0"/>
              </a:rPr>
              <a:t>Obstetricians</a:t>
            </a:r>
            <a:r>
              <a:rPr lang="fr-FR" sz="1400" dirty="0">
                <a:latin typeface="Avenir Book" panose="02000503020000020003" pitchFamily="2" charset="0"/>
              </a:rPr>
              <a:t> (CNGOF). </a:t>
            </a:r>
            <a:r>
              <a:rPr lang="fr-FR" sz="1400" dirty="0" err="1">
                <a:latin typeface="Avenir Book" panose="02000503020000020003" pitchFamily="2" charset="0"/>
              </a:rPr>
              <a:t>Eur</a:t>
            </a:r>
            <a:r>
              <a:rPr lang="fr-FR" sz="1400" dirty="0">
                <a:latin typeface="Avenir Book" panose="02000503020000020003" pitchFamily="2" charset="0"/>
              </a:rPr>
              <a:t> J </a:t>
            </a:r>
            <a:r>
              <a:rPr lang="fr-FR" sz="1400" dirty="0" err="1">
                <a:latin typeface="Avenir Book" panose="02000503020000020003" pitchFamily="2" charset="0"/>
              </a:rPr>
              <a:t>Obstet</a:t>
            </a:r>
            <a:r>
              <a:rPr lang="fr-FR" sz="1400" dirty="0">
                <a:latin typeface="Avenir Book" panose="02000503020000020003" pitchFamily="2" charset="0"/>
              </a:rPr>
              <a:t> </a:t>
            </a:r>
            <a:r>
              <a:rPr lang="fr-FR" sz="1400" dirty="0" err="1">
                <a:latin typeface="Avenir Book" panose="02000503020000020003" pitchFamily="2" charset="0"/>
              </a:rPr>
              <a:t>Gynecol</a:t>
            </a:r>
            <a:r>
              <a:rPr lang="fr-FR" sz="1400" dirty="0">
                <a:latin typeface="Avenir Book" panose="02000503020000020003" pitchFamily="2" charset="0"/>
              </a:rPr>
              <a:t> </a:t>
            </a:r>
            <a:r>
              <a:rPr lang="fr-FR" sz="1400" dirty="0" err="1">
                <a:latin typeface="Avenir Book" panose="02000503020000020003" pitchFamily="2" charset="0"/>
              </a:rPr>
              <a:t>Reprod</a:t>
            </a:r>
            <a:r>
              <a:rPr lang="fr-FR" sz="1400" dirty="0">
                <a:latin typeface="Avenir Book" panose="02000503020000020003" pitchFamily="2" charset="0"/>
              </a:rPr>
              <a:t> Biol 2016;198:12-21</a:t>
            </a:r>
          </a:p>
        </p:txBody>
      </p:sp>
      <p:sp>
        <p:nvSpPr>
          <p:cNvPr id="4" name="Espace réservé du numéro de diapositive 3">
            <a:extLst>
              <a:ext uri="{FF2B5EF4-FFF2-40B4-BE49-F238E27FC236}">
                <a16:creationId xmlns:a16="http://schemas.microsoft.com/office/drawing/2014/main" id="{1408B511-3DE6-4E4A-BCFF-42DC1EF6CBF5}"/>
              </a:ext>
            </a:extLst>
          </p:cNvPr>
          <p:cNvSpPr>
            <a:spLocks noGrp="1"/>
          </p:cNvSpPr>
          <p:nvPr>
            <p:ph type="sldNum" sz="quarter" idx="12"/>
          </p:nvPr>
        </p:nvSpPr>
        <p:spPr/>
        <p:txBody>
          <a:bodyPr/>
          <a:lstStyle/>
          <a:p>
            <a:fld id="{1E9338B7-B3C0-9E4E-A9D7-3CEA9409064A}" type="slidenum">
              <a:rPr lang="fr-FR" altLang="fr-FR" smtClean="0"/>
              <a:pPr/>
              <a:t>9</a:t>
            </a:fld>
            <a:endParaRPr lang="fr-FR" altLang="fr-FR"/>
          </a:p>
        </p:txBody>
      </p:sp>
      <p:sp>
        <p:nvSpPr>
          <p:cNvPr id="5" name="Rectangle 4">
            <a:extLst>
              <a:ext uri="{FF2B5EF4-FFF2-40B4-BE49-F238E27FC236}">
                <a16:creationId xmlns:a16="http://schemas.microsoft.com/office/drawing/2014/main" id="{029B71CB-51CD-E669-DA0E-A1AE97888C0D}"/>
              </a:ext>
            </a:extLst>
          </p:cNvPr>
          <p:cNvSpPr/>
          <p:nvPr/>
        </p:nvSpPr>
        <p:spPr>
          <a:xfrm>
            <a:off x="0" y="1484784"/>
            <a:ext cx="9144000" cy="1200329"/>
          </a:xfrm>
          <a:prstGeom prst="rect">
            <a:avLst/>
          </a:prstGeom>
        </p:spPr>
        <p:txBody>
          <a:bodyPr wrap="square">
            <a:spAutoFit/>
          </a:bodyPr>
          <a:lstStyle/>
          <a:p>
            <a:r>
              <a:rPr lang="fr-FR" sz="2400" b="1" dirty="0">
                <a:solidFill>
                  <a:srgbClr val="39A9DC"/>
                </a:solidFill>
                <a:latin typeface="Trebuchet MS" panose="020B0703020202090204" pitchFamily="34" charset="0"/>
              </a:rPr>
              <a:t>﻿ Après un accouchement hors structure maternité, l’administration préventive d’oxytocine après la naissance diminue-t-elle la survenue d’une hémorragie du postpartum ?</a:t>
            </a:r>
          </a:p>
        </p:txBody>
      </p:sp>
      <p:pic>
        <p:nvPicPr>
          <p:cNvPr id="6" name="Image 5">
            <a:extLst>
              <a:ext uri="{FF2B5EF4-FFF2-40B4-BE49-F238E27FC236}">
                <a16:creationId xmlns:a16="http://schemas.microsoft.com/office/drawing/2014/main" id="{14B0FC9A-1DF5-4BE3-90E3-189F6488064C}"/>
              </a:ext>
            </a:extLst>
          </p:cNvPr>
          <p:cNvPicPr>
            <a:picLocks noChangeAspect="1"/>
          </p:cNvPicPr>
          <p:nvPr/>
        </p:nvPicPr>
        <p:blipFill>
          <a:blip r:embed="rId3"/>
          <a:stretch>
            <a:fillRect/>
          </a:stretch>
        </p:blipFill>
        <p:spPr>
          <a:xfrm>
            <a:off x="5156200" y="4225528"/>
            <a:ext cx="3987800" cy="355600"/>
          </a:xfrm>
          <a:prstGeom prst="rect">
            <a:avLst/>
          </a:prstGeom>
        </p:spPr>
      </p:pic>
    </p:spTree>
    <p:extLst>
      <p:ext uri="{BB962C8B-B14F-4D97-AF65-F5344CB8AC3E}">
        <p14:creationId xmlns:p14="http://schemas.microsoft.com/office/powerpoint/2010/main" val="2684526448"/>
      </p:ext>
    </p:extLst>
  </p:cSld>
  <p:clrMapOvr>
    <a:masterClrMapping/>
  </p:clrMapOvr>
  <p:transition spd="slow">
    <p:push dir="u"/>
  </p:transition>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Modèle par défaut</Template>
  <TotalTime>514</TotalTime>
  <Words>3310</Words>
  <Application>Microsoft Macintosh PowerPoint</Application>
  <PresentationFormat>Affichage à l'écran (4:3)</PresentationFormat>
  <Paragraphs>272</Paragraphs>
  <Slides>26</Slides>
  <Notes>19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26</vt:i4>
      </vt:variant>
    </vt:vector>
  </HeadingPairs>
  <TitlesOfParts>
    <vt:vector size="32" baseType="lpstr">
      <vt:lpstr>Arial</vt:lpstr>
      <vt:lpstr>Avenir Book</vt:lpstr>
      <vt:lpstr>Times New Roman</vt:lpstr>
      <vt:lpstr>Trebuchet MS</vt:lpstr>
      <vt:lpstr>Wingdings</vt:lpstr>
      <vt:lpstr>Modèle par défaut</vt:lpstr>
      <vt:lpstr>Recommandations de Pratiques Professionnelles 2022 Prise en charge des urgences obstétricales en médecine d’urgence</vt:lpstr>
      <vt:lpstr>Introduction  </vt:lpstr>
      <vt:lpstr>Introduction  </vt:lpstr>
      <vt:lpstr>Accouchement imminent</vt:lpstr>
      <vt:lpstr>Accouchement imminent</vt:lpstr>
      <vt:lpstr>Accouchement imminent</vt:lpstr>
      <vt:lpstr>Accouchement imminent</vt:lpstr>
      <vt:lpstr>Accouchement imminent</vt:lpstr>
      <vt:lpstr>HÉMORRAGIE DU POST-PARTUM (PRÉVENTION ET PRISE EN CHARGE)</vt:lpstr>
      <vt:lpstr>HÉMORRAGIE DU POST-PARTUM (PRÉVENTION ET PRISE EN CHARGE)</vt:lpstr>
      <vt:lpstr>HÉMORRAGIE DU POST-PARTUM (PRÉVENTION ET PRISE EN CHARGE)</vt:lpstr>
      <vt:lpstr>HÉMORRAGIE DU POST-PARTUM (PRÉVENTION ET PRISE EN CHARGE)</vt:lpstr>
      <vt:lpstr>HÉMORRAGIE DU POST-PARTUM (PRÉVENTION ET PRISE EN CHARGE)</vt:lpstr>
      <vt:lpstr>MENACE D’ACCOUCHEMENT PRÉMATURÉ</vt:lpstr>
      <vt:lpstr>MENACE D’ACCOUCHEMENT PRÉMATURÉ</vt:lpstr>
      <vt:lpstr>PATHOLOGIES HYPERTENSIVES GRAVIDIQUES</vt:lpstr>
      <vt:lpstr>PATHOLOGIES HYPERTENSIVES GRAVIDIQUES</vt:lpstr>
      <vt:lpstr>PATHOLOGIES HYPERTENSIVES GRAVIDIQUES</vt:lpstr>
      <vt:lpstr>PATHOLOGIES HYPERTENSIVES GRAVIDIQUES</vt:lpstr>
      <vt:lpstr>PATHOLOGIES HYPERTENSIVES GRAVIDIQUES</vt:lpstr>
      <vt:lpstr>PATHOLOGIES HYPERTENSIVES GRAVIDIQUES</vt:lpstr>
      <vt:lpstr>TRAUMATISME ET GROSSESSE</vt:lpstr>
      <vt:lpstr>IMAGERIE ET GROSSESSE</vt:lpstr>
      <vt:lpstr>IMAGERIE ET GROSSESSE</vt:lpstr>
      <vt:lpstr>ARRÊT CARDIAQUE ET GROSSESSE</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dc:title>
  <dc:creator>Thomas BIZOUARD</dc:creator>
  <cp:lastModifiedBy>Thomas BIZOUARD</cp:lastModifiedBy>
  <cp:revision>55</cp:revision>
  <dcterms:created xsi:type="dcterms:W3CDTF">2021-10-28T13:51:49Z</dcterms:created>
  <dcterms:modified xsi:type="dcterms:W3CDTF">2022-05-04T15:36:00Z</dcterms:modified>
</cp:coreProperties>
</file>